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8288000" cy="10287000"/>
  <p:notesSz cx="6858000" cy="9144000"/>
  <p:embeddedFontLst>
    <p:embeddedFont>
      <p:font typeface="IBM Plex Mono" panose="020B0509050203000203" pitchFamily="49" charset="77"/>
      <p:regular r:id="rId4"/>
      <p:bold r:id="rId5"/>
      <p:italic r:id="rId6"/>
      <p:boldItalic r:id="rId7"/>
    </p:embeddedFont>
    <p:embeddedFont>
      <p:font typeface="Neue Montreal Bold" pitchFamily="2" charset="0"/>
      <p:regular r:id="rId8"/>
      <p:bold r:id="rId9"/>
    </p:embeddedFont>
    <p:embeddedFont>
      <p:font typeface="Neue Montreal Light" pitchFamily="2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4C36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 autoAdjust="0"/>
    <p:restoredTop sz="94612" autoAdjust="0"/>
  </p:normalViewPr>
  <p:slideViewPr>
    <p:cSldViewPr>
      <p:cViewPr>
        <p:scale>
          <a:sx n="74" d="100"/>
          <a:sy n="74" d="100"/>
        </p:scale>
        <p:origin x="528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75051" y="228600"/>
            <a:ext cx="653789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Ansoff’s Matrix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sp>
        <p:nvSpPr>
          <p:cNvPr id="4" name="AutoShape 4"/>
          <p:cNvSpPr/>
          <p:nvPr/>
        </p:nvSpPr>
        <p:spPr>
          <a:xfrm rot="2700000">
            <a:off x="7223717" y="3425703"/>
            <a:ext cx="5112317" cy="5105036"/>
          </a:xfrm>
          <a:prstGeom prst="rect">
            <a:avLst/>
          </a:prstGeom>
          <a:solidFill>
            <a:srgbClr val="DE4C36"/>
          </a:solidFill>
        </p:spPr>
        <p:txBody>
          <a:bodyPr/>
          <a:lstStyle/>
          <a:p>
            <a:endParaRPr lang="en-AE"/>
          </a:p>
        </p:txBody>
      </p:sp>
      <p:sp>
        <p:nvSpPr>
          <p:cNvPr id="5" name="AutoShape 5"/>
          <p:cNvSpPr/>
          <p:nvPr/>
        </p:nvSpPr>
        <p:spPr>
          <a:xfrm>
            <a:off x="6573559" y="2847795"/>
            <a:ext cx="2856958" cy="2852889"/>
          </a:xfrm>
          <a:prstGeom prst="rect">
            <a:avLst/>
          </a:prstGeom>
          <a:solidFill>
            <a:srgbClr val="F8F8F8"/>
          </a:solidFill>
        </p:spPr>
        <p:txBody>
          <a:bodyPr/>
          <a:lstStyle/>
          <a:p>
            <a:endParaRPr lang="en-AE"/>
          </a:p>
        </p:txBody>
      </p:sp>
      <p:sp>
        <p:nvSpPr>
          <p:cNvPr id="6" name="AutoShape 6"/>
          <p:cNvSpPr/>
          <p:nvPr/>
        </p:nvSpPr>
        <p:spPr>
          <a:xfrm>
            <a:off x="6573559" y="6292398"/>
            <a:ext cx="2856958" cy="2852889"/>
          </a:xfrm>
          <a:prstGeom prst="rect">
            <a:avLst/>
          </a:prstGeom>
          <a:solidFill>
            <a:srgbClr val="F8F8F8"/>
          </a:solidFill>
        </p:spPr>
        <p:txBody>
          <a:bodyPr/>
          <a:lstStyle/>
          <a:p>
            <a:endParaRPr lang="en-AE"/>
          </a:p>
        </p:txBody>
      </p:sp>
      <p:sp>
        <p:nvSpPr>
          <p:cNvPr id="7" name="AutoShape 7"/>
          <p:cNvSpPr/>
          <p:nvPr/>
        </p:nvSpPr>
        <p:spPr>
          <a:xfrm>
            <a:off x="10031410" y="2847795"/>
            <a:ext cx="2856958" cy="2852889"/>
          </a:xfrm>
          <a:prstGeom prst="rect">
            <a:avLst/>
          </a:prstGeom>
          <a:solidFill>
            <a:srgbClr val="F8F8F8"/>
          </a:solidFill>
        </p:spPr>
        <p:txBody>
          <a:bodyPr/>
          <a:lstStyle/>
          <a:p>
            <a:endParaRPr lang="en-AE"/>
          </a:p>
        </p:txBody>
      </p:sp>
      <p:sp>
        <p:nvSpPr>
          <p:cNvPr id="8" name="AutoShape 8"/>
          <p:cNvSpPr/>
          <p:nvPr/>
        </p:nvSpPr>
        <p:spPr>
          <a:xfrm>
            <a:off x="10031410" y="6292398"/>
            <a:ext cx="2856958" cy="2852889"/>
          </a:xfrm>
          <a:prstGeom prst="rect">
            <a:avLst/>
          </a:prstGeom>
          <a:solidFill>
            <a:srgbClr val="F8F8F8"/>
          </a:solidFill>
        </p:spPr>
        <p:txBody>
          <a:bodyPr/>
          <a:lstStyle/>
          <a:p>
            <a:endParaRPr lang="en-AE"/>
          </a:p>
        </p:txBody>
      </p:sp>
      <p:sp>
        <p:nvSpPr>
          <p:cNvPr id="9" name="TextBox 9"/>
          <p:cNvSpPr txBox="1"/>
          <p:nvPr/>
        </p:nvSpPr>
        <p:spPr>
          <a:xfrm>
            <a:off x="6937899" y="2046306"/>
            <a:ext cx="2128278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6"/>
              </a:lnSpc>
            </a:pPr>
            <a:r>
              <a:rPr lang="en-US" sz="2147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Exsiting</a:t>
            </a:r>
          </a:p>
          <a:p>
            <a:pPr algn="ctr">
              <a:lnSpc>
                <a:spcPts val="2576"/>
              </a:lnSpc>
            </a:pPr>
            <a:r>
              <a:rPr lang="en-US" sz="2147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Products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37899" y="3954705"/>
            <a:ext cx="2128278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6"/>
              </a:lnSpc>
            </a:pPr>
            <a:r>
              <a:rPr lang="en-US" sz="2147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Market</a:t>
            </a:r>
          </a:p>
          <a:p>
            <a:pPr algn="ctr">
              <a:lnSpc>
                <a:spcPts val="2576"/>
              </a:lnSpc>
            </a:pPr>
            <a:r>
              <a:rPr lang="en-US" sz="2147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Penetration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37899" y="7399308"/>
            <a:ext cx="2128278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6"/>
              </a:lnSpc>
            </a:pPr>
            <a:r>
              <a:rPr lang="en-US" sz="2147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Market</a:t>
            </a:r>
          </a:p>
          <a:p>
            <a:pPr algn="ctr">
              <a:lnSpc>
                <a:spcPts val="2576"/>
              </a:lnSpc>
            </a:pPr>
            <a:r>
              <a:rPr lang="en-US" sz="2147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Development</a:t>
            </a:r>
          </a:p>
        </p:txBody>
      </p:sp>
      <p:sp>
        <p:nvSpPr>
          <p:cNvPr id="12" name="TextBox 12"/>
          <p:cNvSpPr txBox="1"/>
          <p:nvPr/>
        </p:nvSpPr>
        <p:spPr>
          <a:xfrm rot="-5400000">
            <a:off x="5014992" y="3941134"/>
            <a:ext cx="2128278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6"/>
              </a:lnSpc>
            </a:pPr>
            <a:r>
              <a:rPr lang="en-US" sz="2147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Exsiting</a:t>
            </a:r>
          </a:p>
          <a:p>
            <a:pPr algn="ctr">
              <a:lnSpc>
                <a:spcPts val="2576"/>
              </a:lnSpc>
            </a:pPr>
            <a:r>
              <a:rPr lang="en-US" sz="2147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Markets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594918" y="2046306"/>
            <a:ext cx="1729942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6"/>
              </a:lnSpc>
            </a:pPr>
            <a:r>
              <a:rPr lang="en-US" sz="2147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New</a:t>
            </a:r>
          </a:p>
          <a:p>
            <a:pPr algn="ctr">
              <a:lnSpc>
                <a:spcPts val="2576"/>
              </a:lnSpc>
            </a:pPr>
            <a:r>
              <a:rPr lang="en-US" sz="2147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Products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3285" y="1181668"/>
            <a:ext cx="2993791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6"/>
              </a:lnSpc>
            </a:pPr>
            <a:r>
              <a:rPr lang="en-US" sz="2147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Increasing Risk</a:t>
            </a:r>
          </a:p>
        </p:txBody>
      </p:sp>
      <p:sp>
        <p:nvSpPr>
          <p:cNvPr id="15" name="TextBox 15"/>
          <p:cNvSpPr txBox="1"/>
          <p:nvPr/>
        </p:nvSpPr>
        <p:spPr>
          <a:xfrm rot="-5400000">
            <a:off x="3327960" y="5816296"/>
            <a:ext cx="3459419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6"/>
              </a:lnSpc>
            </a:pPr>
            <a:r>
              <a:rPr lang="en-US" sz="2147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Increasing Risk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96167" y="3954705"/>
            <a:ext cx="2327445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6"/>
              </a:lnSpc>
            </a:pPr>
            <a:r>
              <a:rPr lang="en-US" sz="2147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Product</a:t>
            </a:r>
          </a:p>
          <a:p>
            <a:pPr algn="ctr">
              <a:lnSpc>
                <a:spcPts val="2576"/>
              </a:lnSpc>
            </a:pPr>
            <a:r>
              <a:rPr lang="en-US" sz="2147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Development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58067" y="7563067"/>
            <a:ext cx="2461292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6"/>
              </a:lnSpc>
            </a:pPr>
            <a:r>
              <a:rPr lang="en-US" sz="2147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Diverisfication</a:t>
            </a:r>
          </a:p>
        </p:txBody>
      </p:sp>
      <p:sp>
        <p:nvSpPr>
          <p:cNvPr id="18" name="TextBox 18"/>
          <p:cNvSpPr txBox="1"/>
          <p:nvPr/>
        </p:nvSpPr>
        <p:spPr>
          <a:xfrm rot="-5400000">
            <a:off x="5214159" y="7398985"/>
            <a:ext cx="1729942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6"/>
              </a:lnSpc>
            </a:pPr>
            <a:r>
              <a:rPr lang="en-US" sz="2147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New</a:t>
            </a:r>
          </a:p>
          <a:p>
            <a:pPr algn="ctr">
              <a:lnSpc>
                <a:spcPts val="2576"/>
              </a:lnSpc>
            </a:pPr>
            <a:r>
              <a:rPr lang="en-US" sz="2147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Markets</a:t>
            </a:r>
          </a:p>
        </p:txBody>
      </p:sp>
      <p:sp>
        <p:nvSpPr>
          <p:cNvPr id="19" name="AutoShape 19"/>
          <p:cNvSpPr/>
          <p:nvPr/>
        </p:nvSpPr>
        <p:spPr>
          <a:xfrm flipH="1">
            <a:off x="5399411" y="1666031"/>
            <a:ext cx="79928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n-AE"/>
          </a:p>
        </p:txBody>
      </p:sp>
      <p:sp>
        <p:nvSpPr>
          <p:cNvPr id="20" name="AutoShape 20"/>
          <p:cNvSpPr/>
          <p:nvPr/>
        </p:nvSpPr>
        <p:spPr>
          <a:xfrm>
            <a:off x="5399411" y="1646859"/>
            <a:ext cx="19172" cy="785289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A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A8B5F-5699-8F92-AD33-55F6F5E46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0257596-E227-9338-1115-6A773A9D918B}"/>
              </a:ext>
            </a:extLst>
          </p:cNvPr>
          <p:cNvSpPr txBox="1"/>
          <p:nvPr/>
        </p:nvSpPr>
        <p:spPr>
          <a:xfrm>
            <a:off x="5875051" y="228600"/>
            <a:ext cx="653789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Ansoff’s Matrix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77980960-DE4C-3755-B6A7-F6F315227D98}"/>
              </a:ext>
            </a:extLst>
          </p:cNvPr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BDD6418E-F66D-5D08-CAAA-FD259537DA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097452"/>
              </p:ext>
            </p:extLst>
          </p:nvPr>
        </p:nvGraphicFramePr>
        <p:xfrm>
          <a:off x="914401" y="1104900"/>
          <a:ext cx="16459198" cy="8153400"/>
        </p:xfrm>
        <a:graphic>
          <a:graphicData uri="http://schemas.openxmlformats.org/drawingml/2006/table">
            <a:tbl>
              <a:tblPr/>
              <a:tblGrid>
                <a:gridCol w="2819399">
                  <a:extLst>
                    <a:ext uri="{9D8B030D-6E8A-4147-A177-3AD203B41FA5}">
                      <a16:colId xmlns:a16="http://schemas.microsoft.com/office/drawing/2014/main" val="90558357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89585896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43751535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585896021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3488146377"/>
                    </a:ext>
                  </a:extLst>
                </a:gridCol>
                <a:gridCol w="2677885">
                  <a:extLst>
                    <a:ext uri="{9D8B030D-6E8A-4147-A177-3AD203B41FA5}">
                      <a16:colId xmlns:a16="http://schemas.microsoft.com/office/drawing/2014/main" val="357293381"/>
                    </a:ext>
                  </a:extLst>
                </a:gridCol>
                <a:gridCol w="2351314">
                  <a:extLst>
                    <a:ext uri="{9D8B030D-6E8A-4147-A177-3AD203B41FA5}">
                      <a16:colId xmlns:a16="http://schemas.microsoft.com/office/drawing/2014/main" val="128387977"/>
                    </a:ext>
                  </a:extLst>
                </a:gridCol>
              </a:tblGrid>
              <a:tr h="7724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Growth Strategy</a:t>
                      </a:r>
                    </a:p>
                  </a:txBody>
                  <a:tcPr marL="39017" marR="39017" marT="19508" marB="19508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Product Scope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Market Scope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Risk Level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Strategic Objective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Typical Strategic Actions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Key Considerations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233174"/>
                  </a:ext>
                </a:extLst>
              </a:tr>
              <a:tr h="25604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Market Penetration</a:t>
                      </a:r>
                      <a:endParaRPr lang="en-US" sz="1600" dirty="0">
                        <a:solidFill>
                          <a:schemeClr val="bg1"/>
                        </a:solidFill>
                        <a:latin typeface="IBM Plex Mono" panose="020B0509050203000203" pitchFamily="49" charset="77"/>
                      </a:endParaRPr>
                    </a:p>
                  </a:txBody>
                  <a:tcPr marL="39017" marR="39017" marT="19508" marB="19508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latin typeface="IBM Plex Mono" panose="020B0509050203000203" pitchFamily="49" charset="77"/>
                        </a:rPr>
                        <a:t>Existing Products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latin typeface="IBM Plex Mono" panose="020B0509050203000203" pitchFamily="49" charset="77"/>
                        </a:rPr>
                        <a:t>Existing Markets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latin typeface="IBM Plex Mono" panose="020B0509050203000203" pitchFamily="49" charset="77"/>
                        </a:rPr>
                        <a:t>Low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IBM Plex Mono" panose="020B0509050203000203" pitchFamily="49" charset="77"/>
                        </a:rPr>
                        <a:t>Increase market share and revenue from current offerings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IBM Plex Mono" panose="020B0509050203000203" pitchFamily="49" charset="77"/>
                        </a:rPr>
                        <a:t>Pricing optimization, increased promotion, salesforce effectiveness, customer retention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IBM Plex Mono" panose="020B0509050203000203" pitchFamily="49" charset="77"/>
                        </a:rPr>
                        <a:t>Competitive intensity, price sensitivity, margin impact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2440736"/>
                  </a:ext>
                </a:extLst>
              </a:tr>
              <a:tr h="148763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Product Development</a:t>
                      </a:r>
                      <a:endParaRPr lang="en-US" sz="1600" dirty="0">
                        <a:solidFill>
                          <a:schemeClr val="bg1"/>
                        </a:solidFill>
                        <a:latin typeface="IBM Plex Mono" panose="020B0509050203000203" pitchFamily="49" charset="77"/>
                      </a:endParaRPr>
                    </a:p>
                  </a:txBody>
                  <a:tcPr marL="39017" marR="39017" marT="19508" marB="19508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IBM Plex Mono" panose="020B0509050203000203" pitchFamily="49" charset="77"/>
                        </a:rPr>
                        <a:t>New Products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latin typeface="IBM Plex Mono" panose="020B0509050203000203" pitchFamily="49" charset="77"/>
                        </a:rPr>
                        <a:t>Existing Markets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latin typeface="IBM Plex Mono" panose="020B0509050203000203" pitchFamily="49" charset="77"/>
                        </a:rPr>
                        <a:t>Medium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IBM Plex Mono" panose="020B0509050203000203" pitchFamily="49" charset="77"/>
                        </a:rPr>
                        <a:t>Drive growth through innovation for current customers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IBM Plex Mono" panose="020B0509050203000203" pitchFamily="49" charset="77"/>
                        </a:rPr>
                        <a:t>New product launches, feature enhancements, service extensions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latin typeface="IBM Plex Mono" panose="020B0509050203000203" pitchFamily="49" charset="77"/>
                        </a:rPr>
                        <a:t>Customer adoption, development costs, time to market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803442"/>
                  </a:ext>
                </a:extLst>
              </a:tr>
              <a:tr h="1845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Market Development</a:t>
                      </a:r>
                      <a:endParaRPr lang="en-US" sz="1600" dirty="0">
                        <a:solidFill>
                          <a:schemeClr val="bg1"/>
                        </a:solidFill>
                        <a:latin typeface="IBM Plex Mono" panose="020B0509050203000203" pitchFamily="49" charset="77"/>
                      </a:endParaRPr>
                    </a:p>
                  </a:txBody>
                  <a:tcPr marL="39017" marR="39017" marT="19508" marB="19508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latin typeface="IBM Plex Mono" panose="020B0509050203000203" pitchFamily="49" charset="77"/>
                        </a:rPr>
                        <a:t>Existing Products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latin typeface="IBM Plex Mono" panose="020B0509050203000203" pitchFamily="49" charset="77"/>
                        </a:rPr>
                        <a:t>New Markets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latin typeface="IBM Plex Mono" panose="020B0509050203000203" pitchFamily="49" charset="77"/>
                        </a:rPr>
                        <a:t>Medium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IBM Plex Mono" panose="020B0509050203000203" pitchFamily="49" charset="77"/>
                        </a:rPr>
                        <a:t>Expand reach into new customer segments or geographies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IBM Plex Mono" panose="020B0509050203000203" pitchFamily="49" charset="77"/>
                        </a:rPr>
                        <a:t>Geographic expansion, new channels, partnerships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IBM Plex Mono" panose="020B0509050203000203" pitchFamily="49" charset="77"/>
                        </a:rPr>
                        <a:t>Market attractiveness, regulatory requirements, localization needs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364455"/>
                  </a:ext>
                </a:extLst>
              </a:tr>
              <a:tr h="148763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Diversification</a:t>
                      </a:r>
                      <a:endParaRPr lang="en-US" sz="1600" dirty="0">
                        <a:solidFill>
                          <a:schemeClr val="bg1"/>
                        </a:solidFill>
                        <a:latin typeface="IBM Plex Mono" panose="020B0509050203000203" pitchFamily="49" charset="77"/>
                      </a:endParaRPr>
                    </a:p>
                  </a:txBody>
                  <a:tcPr marL="39017" marR="39017" marT="19508" marB="19508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latin typeface="IBM Plex Mono" panose="020B0509050203000203" pitchFamily="49" charset="77"/>
                        </a:rPr>
                        <a:t>New Products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latin typeface="IBM Plex Mono" panose="020B0509050203000203" pitchFamily="49" charset="77"/>
                        </a:rPr>
                        <a:t>New Markets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latin typeface="IBM Plex Mono" panose="020B0509050203000203" pitchFamily="49" charset="77"/>
                        </a:rPr>
                        <a:t>High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IBM Plex Mono" panose="020B0509050203000203" pitchFamily="49" charset="77"/>
                        </a:rPr>
                        <a:t>Create new growth engines beyond the core business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IBM Plex Mono" panose="020B0509050203000203" pitchFamily="49" charset="77"/>
                        </a:rPr>
                        <a:t>New business models, acquisitions, joint ventures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latin typeface="IBM Plex Mono" panose="020B0509050203000203" pitchFamily="49" charset="77"/>
                        </a:rPr>
                        <a:t>Capability gaps, execution complexity, risk exposure</a:t>
                      </a:r>
                    </a:p>
                  </a:txBody>
                  <a:tcPr marL="39017" marR="39017" marT="19508" marB="195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25678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955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166</Words>
  <Application>Microsoft Macintosh PowerPoint</Application>
  <PresentationFormat>Custom</PresentationFormat>
  <Paragraphs>56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Neue Montreal Light</vt:lpstr>
      <vt:lpstr>IBM Plex Mono</vt:lpstr>
      <vt:lpstr>Arial</vt:lpstr>
      <vt:lpstr>Calibri</vt:lpstr>
      <vt:lpstr>Neue Montreal 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Ansoff's Matrix Template</dc:title>
  <cp:lastModifiedBy>Loay Dirar</cp:lastModifiedBy>
  <cp:revision>2</cp:revision>
  <dcterms:created xsi:type="dcterms:W3CDTF">2006-08-16T00:00:00Z</dcterms:created>
  <dcterms:modified xsi:type="dcterms:W3CDTF">2025-12-21T22:30:57Z</dcterms:modified>
  <dc:identifier>DAG8LndQLHk</dc:identifier>
</cp:coreProperties>
</file>