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IBM Plex Mono" panose="020B0509050203000203" pitchFamily="49" charset="77"/>
      <p:regular r:id="rId3"/>
      <p:bold r:id="rId4"/>
      <p:italic r:id="rId5"/>
      <p:boldItalic r:id="rId6"/>
    </p:embeddedFont>
    <p:embeddedFont>
      <p:font typeface="Neue Montreal Bold" pitchFamily="2" charset="0"/>
      <p:regular r:id="rId7"/>
      <p:bold r:id="rId8"/>
    </p:embeddedFont>
    <p:embeddedFont>
      <p:font typeface="Neue Montreal Light" pitchFamily="2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4A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 autoAdjust="0"/>
    <p:restoredTop sz="94620" autoAdjust="0"/>
  </p:normalViewPr>
  <p:slideViewPr>
    <p:cSldViewPr>
      <p:cViewPr varScale="1">
        <p:scale>
          <a:sx n="73" d="100"/>
          <a:sy n="73" d="100"/>
        </p:scale>
        <p:origin x="60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75051" y="228600"/>
            <a:ext cx="653789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BCG Matrix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sp>
        <p:nvSpPr>
          <p:cNvPr id="4" name="AutoShape 4"/>
          <p:cNvSpPr/>
          <p:nvPr/>
        </p:nvSpPr>
        <p:spPr>
          <a:xfrm>
            <a:off x="5010526" y="9543832"/>
            <a:ext cx="8445149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AE"/>
          </a:p>
        </p:txBody>
      </p:sp>
      <p:sp>
        <p:nvSpPr>
          <p:cNvPr id="5" name="AutoShape 5"/>
          <p:cNvSpPr/>
          <p:nvPr/>
        </p:nvSpPr>
        <p:spPr>
          <a:xfrm flipV="1">
            <a:off x="5010526" y="1104900"/>
            <a:ext cx="0" cy="843893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AE"/>
          </a:p>
        </p:txBody>
      </p:sp>
      <p:sp>
        <p:nvSpPr>
          <p:cNvPr id="6" name="AutoShape 6"/>
          <p:cNvSpPr/>
          <p:nvPr/>
        </p:nvSpPr>
        <p:spPr>
          <a:xfrm flipV="1">
            <a:off x="9408404" y="1104900"/>
            <a:ext cx="0" cy="806539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E"/>
          </a:p>
        </p:txBody>
      </p:sp>
      <p:sp>
        <p:nvSpPr>
          <p:cNvPr id="7" name="AutoShape 7"/>
          <p:cNvSpPr/>
          <p:nvPr/>
        </p:nvSpPr>
        <p:spPr>
          <a:xfrm>
            <a:off x="5384059" y="5137600"/>
            <a:ext cx="80486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E"/>
          </a:p>
        </p:txBody>
      </p:sp>
      <p:grpSp>
        <p:nvGrpSpPr>
          <p:cNvPr id="8" name="Group 8"/>
          <p:cNvGrpSpPr/>
          <p:nvPr/>
        </p:nvGrpSpPr>
        <p:grpSpPr>
          <a:xfrm>
            <a:off x="5610627" y="5393141"/>
            <a:ext cx="3081488" cy="1394616"/>
            <a:chOff x="0" y="0"/>
            <a:chExt cx="5522049" cy="249916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22049" cy="2499162"/>
            </a:xfrm>
            <a:custGeom>
              <a:avLst/>
              <a:gdLst/>
              <a:ahLst/>
              <a:cxnLst/>
              <a:rect l="l" t="t" r="r" b="b"/>
              <a:pathLst>
                <a:path w="5522049" h="2499162">
                  <a:moveTo>
                    <a:pt x="0" y="0"/>
                  </a:moveTo>
                  <a:lnTo>
                    <a:pt x="5522049" y="0"/>
                  </a:lnTo>
                  <a:lnTo>
                    <a:pt x="5522049" y="2499162"/>
                  </a:lnTo>
                  <a:lnTo>
                    <a:pt x="0" y="2499162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6A6A6"/>
              </a:solidFill>
              <a:prstDash val="solid"/>
              <a:miter/>
            </a:ln>
          </p:spPr>
          <p:txBody>
            <a:bodyPr/>
            <a:lstStyle/>
            <a:p>
              <a:endParaRPr lang="en-A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5522049" cy="2508687"/>
            </a:xfrm>
            <a:prstGeom prst="rect">
              <a:avLst/>
            </a:prstGeom>
          </p:spPr>
          <p:txBody>
            <a:bodyPr lIns="8730" tIns="8730" rIns="8730" bIns="8730" rtlCol="0" anchor="ctr"/>
            <a:lstStyle/>
            <a:p>
              <a:pPr marL="0" lvl="0" indent="0" algn="ctr">
                <a:lnSpc>
                  <a:spcPts val="32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34973" y="5393141"/>
            <a:ext cx="3081488" cy="1394616"/>
            <a:chOff x="0" y="0"/>
            <a:chExt cx="5522049" cy="24991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522049" cy="2499162"/>
            </a:xfrm>
            <a:custGeom>
              <a:avLst/>
              <a:gdLst/>
              <a:ahLst/>
              <a:cxnLst/>
              <a:rect l="l" t="t" r="r" b="b"/>
              <a:pathLst>
                <a:path w="5522049" h="2499162">
                  <a:moveTo>
                    <a:pt x="0" y="0"/>
                  </a:moveTo>
                  <a:lnTo>
                    <a:pt x="5522049" y="0"/>
                  </a:lnTo>
                  <a:lnTo>
                    <a:pt x="5522049" y="2499162"/>
                  </a:lnTo>
                  <a:lnTo>
                    <a:pt x="0" y="2499162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6A6A6"/>
              </a:solidFill>
              <a:prstDash val="solid"/>
              <a:miter/>
            </a:ln>
          </p:spPr>
          <p:txBody>
            <a:bodyPr/>
            <a:lstStyle/>
            <a:p>
              <a:endParaRPr lang="en-A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5522049" cy="2508687"/>
            </a:xfrm>
            <a:prstGeom prst="rect">
              <a:avLst/>
            </a:prstGeom>
          </p:spPr>
          <p:txBody>
            <a:bodyPr lIns="8730" tIns="8730" rIns="8730" bIns="8730" rtlCol="0" anchor="ctr"/>
            <a:lstStyle/>
            <a:p>
              <a:pPr marL="0" lvl="0" indent="0" algn="ctr">
                <a:lnSpc>
                  <a:spcPts val="32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610627" y="1360441"/>
            <a:ext cx="3081488" cy="1380855"/>
            <a:chOff x="0" y="0"/>
            <a:chExt cx="5522049" cy="247450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522049" cy="2474502"/>
            </a:xfrm>
            <a:custGeom>
              <a:avLst/>
              <a:gdLst/>
              <a:ahLst/>
              <a:cxnLst/>
              <a:rect l="l" t="t" r="r" b="b"/>
              <a:pathLst>
                <a:path w="5522049" h="2474502">
                  <a:moveTo>
                    <a:pt x="0" y="0"/>
                  </a:moveTo>
                  <a:lnTo>
                    <a:pt x="5522049" y="0"/>
                  </a:lnTo>
                  <a:lnTo>
                    <a:pt x="5522049" y="2474502"/>
                  </a:lnTo>
                  <a:lnTo>
                    <a:pt x="0" y="2474502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6A6A6"/>
              </a:solidFill>
              <a:prstDash val="solid"/>
              <a:miter/>
            </a:ln>
          </p:spPr>
          <p:txBody>
            <a:bodyPr/>
            <a:lstStyle/>
            <a:p>
              <a:endParaRPr lang="en-A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5522049" cy="2484027"/>
            </a:xfrm>
            <a:prstGeom prst="rect">
              <a:avLst/>
            </a:prstGeom>
          </p:spPr>
          <p:txBody>
            <a:bodyPr lIns="8730" tIns="8730" rIns="8730" bIns="8730" rtlCol="0" anchor="ctr"/>
            <a:lstStyle/>
            <a:p>
              <a:pPr marL="0" lvl="0" indent="0" algn="ctr">
                <a:lnSpc>
                  <a:spcPts val="32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34973" y="1360441"/>
            <a:ext cx="3081488" cy="1380855"/>
            <a:chOff x="0" y="0"/>
            <a:chExt cx="5522049" cy="247450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22049" cy="2474502"/>
            </a:xfrm>
            <a:custGeom>
              <a:avLst/>
              <a:gdLst/>
              <a:ahLst/>
              <a:cxnLst/>
              <a:rect l="l" t="t" r="r" b="b"/>
              <a:pathLst>
                <a:path w="5522049" h="2474502">
                  <a:moveTo>
                    <a:pt x="0" y="0"/>
                  </a:moveTo>
                  <a:lnTo>
                    <a:pt x="5522049" y="0"/>
                  </a:lnTo>
                  <a:lnTo>
                    <a:pt x="5522049" y="2474502"/>
                  </a:lnTo>
                  <a:lnTo>
                    <a:pt x="0" y="2474502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6A6A6"/>
              </a:solidFill>
              <a:prstDash val="solid"/>
              <a:miter/>
            </a:ln>
          </p:spPr>
          <p:txBody>
            <a:bodyPr/>
            <a:lstStyle/>
            <a:p>
              <a:endParaRPr lang="en-AE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522049" cy="2484027"/>
            </a:xfrm>
            <a:prstGeom prst="rect">
              <a:avLst/>
            </a:prstGeom>
          </p:spPr>
          <p:txBody>
            <a:bodyPr lIns="8730" tIns="8730" rIns="8730" bIns="8730" rtlCol="0" anchor="ctr"/>
            <a:lstStyle/>
            <a:p>
              <a:pPr marL="0" lvl="0" indent="0" algn="ctr">
                <a:lnSpc>
                  <a:spcPts val="32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758261" y="1826265"/>
            <a:ext cx="2782482" cy="850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P</a:t>
            </a:r>
            <a:r>
              <a:rPr lang="en-US" sz="1000" u="none" strike="noStrike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roducts in high growth markets with low market share, requiring strategic decisions on investment, scaling, repositioning, or exit.</a:t>
            </a:r>
          </a:p>
          <a:p>
            <a:pPr marL="0" lvl="0" indent="0" algn="l">
              <a:lnSpc>
                <a:spcPts val="1400"/>
              </a:lnSpc>
              <a:spcBef>
                <a:spcPct val="0"/>
              </a:spcBef>
            </a:pPr>
            <a:endParaRPr lang="en-US" sz="1000" u="none" strike="noStrike">
              <a:solidFill>
                <a:srgbClr val="000000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758261" y="1540645"/>
            <a:ext cx="1963589" cy="251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8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Question marks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758261" y="5860366"/>
            <a:ext cx="2782482" cy="850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</a:t>
            </a:r>
            <a:r>
              <a:rPr lang="en-US" sz="1000" u="none" strike="noStrike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ducts with low market share in slow growth markets, delivering limited value and often candidates for divestment, harvesting, or reinvention.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758261" y="5573339"/>
            <a:ext cx="1963589" cy="251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Dogs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782606" y="5841316"/>
            <a:ext cx="2801500" cy="679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Est</a:t>
            </a:r>
            <a:r>
              <a:rPr lang="en-US" sz="1000" u="none" strike="noStrike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ablished products with high market share in mature markets, generating stable cash flows to fund growth and strategic investments.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82606" y="5573344"/>
            <a:ext cx="1963589" cy="251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8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Cash Cows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67327" y="1760997"/>
            <a:ext cx="2816779" cy="850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High performing pro</a:t>
            </a:r>
            <a:r>
              <a:rPr lang="en-US" sz="1000" u="none" strike="noStrike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ducts with strong market share in fast growing markets, requiring continued investment to sustain growth and competitive advantage.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782606" y="1540645"/>
            <a:ext cx="1963589" cy="251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8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IBM Plex Mono"/>
                <a:ea typeface="IBM Plex Mono"/>
                <a:cs typeface="IBM Plex Mono"/>
                <a:sym typeface="IBM Plex Mono"/>
              </a:rPr>
              <a:t>Stars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BE32638-8016-8CAC-D9EE-BEDEB62B6ACB}"/>
              </a:ext>
            </a:extLst>
          </p:cNvPr>
          <p:cNvSpPr txBox="1"/>
          <p:nvPr/>
        </p:nvSpPr>
        <p:spPr>
          <a:xfrm rot="16200000">
            <a:off x="3903141" y="4817112"/>
            <a:ext cx="2133600" cy="3751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rgbClr val="D74A34"/>
                </a:solidFill>
                <a:latin typeface="IBM Plex Mono" panose="020B0509050203000203" pitchFamily="49" charset="77"/>
              </a:defRPr>
            </a:lvl1pPr>
          </a:lstStyle>
          <a:p>
            <a:r>
              <a:rPr lang="en-AE" dirty="0"/>
              <a:t>Market Growth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BEFFB0-9F8F-182A-5EA6-A4A2C36CBC85}"/>
              </a:ext>
            </a:extLst>
          </p:cNvPr>
          <p:cNvSpPr txBox="1"/>
          <p:nvPr/>
        </p:nvSpPr>
        <p:spPr>
          <a:xfrm>
            <a:off x="8341604" y="9356282"/>
            <a:ext cx="2133600" cy="3751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E" dirty="0">
                <a:solidFill>
                  <a:srgbClr val="D74A34"/>
                </a:solidFill>
                <a:latin typeface="IBM Plex Mono" panose="020B0509050203000203" pitchFamily="49" charset="77"/>
              </a:rPr>
              <a:t>Market Share </a:t>
            </a:r>
          </a:p>
        </p:txBody>
      </p:sp>
      <p:pic>
        <p:nvPicPr>
          <p:cNvPr id="30" name="Graphic 29" descr="Question Mark with solid fill">
            <a:extLst>
              <a:ext uri="{FF2B5EF4-FFF2-40B4-BE49-F238E27FC236}">
                <a16:creationId xmlns:a16="http://schemas.microsoft.com/office/drawing/2014/main" id="{E3E334D6-5B5A-DC05-E9FC-7DD2C3A47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92302" y="2755277"/>
            <a:ext cx="914400" cy="836341"/>
          </a:xfrm>
          <a:prstGeom prst="rect">
            <a:avLst/>
          </a:prstGeom>
        </p:spPr>
      </p:pic>
      <p:pic>
        <p:nvPicPr>
          <p:cNvPr id="31" name="Graphic 30" descr="Star outline">
            <a:extLst>
              <a:ext uri="{FF2B5EF4-FFF2-40B4-BE49-F238E27FC236}">
                <a16:creationId xmlns:a16="http://schemas.microsoft.com/office/drawing/2014/main" id="{908331D1-62A9-79B6-7846-03D3C3684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16647" y="2792096"/>
            <a:ext cx="914400" cy="836341"/>
          </a:xfrm>
          <a:prstGeom prst="rect">
            <a:avLst/>
          </a:prstGeom>
        </p:spPr>
      </p:pic>
      <p:pic>
        <p:nvPicPr>
          <p:cNvPr id="32" name="Graphic 31" descr="Cow with solid fill">
            <a:extLst>
              <a:ext uri="{FF2B5EF4-FFF2-40B4-BE49-F238E27FC236}">
                <a16:creationId xmlns:a16="http://schemas.microsoft.com/office/drawing/2014/main" id="{09FA60FE-7AAE-FB51-AB11-42D6905D59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67655" y="6663068"/>
            <a:ext cx="1012383" cy="925960"/>
          </a:xfrm>
          <a:prstGeom prst="rect">
            <a:avLst/>
          </a:prstGeom>
        </p:spPr>
      </p:pic>
      <p:pic>
        <p:nvPicPr>
          <p:cNvPr id="33" name="Graphic 32" descr="Dog with solid fill">
            <a:extLst>
              <a:ext uri="{FF2B5EF4-FFF2-40B4-BE49-F238E27FC236}">
                <a16:creationId xmlns:a16="http://schemas.microsoft.com/office/drawing/2014/main" id="{74451516-8E5B-5BB5-7837-FDC2B32C07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41770" y="6773996"/>
            <a:ext cx="1215464" cy="7021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103</Words>
  <Application>Microsoft Macintosh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Neue Montreal Light</vt:lpstr>
      <vt:lpstr>IBM Plex Mono</vt:lpstr>
      <vt:lpstr>Arial</vt:lpstr>
      <vt:lpstr>Calibri</vt:lpstr>
      <vt:lpstr>Neue Montreal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BCG Matrix Template</dc:title>
  <cp:lastModifiedBy>Loay Dirar</cp:lastModifiedBy>
  <cp:revision>2</cp:revision>
  <dcterms:created xsi:type="dcterms:W3CDTF">2006-08-16T00:00:00Z</dcterms:created>
  <dcterms:modified xsi:type="dcterms:W3CDTF">2025-12-22T11:16:44Z</dcterms:modified>
  <dc:identifier>DAG8LlurjDQ</dc:identifier>
</cp:coreProperties>
</file>