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1" r:id="rId2"/>
  </p:sldIdLst>
  <p:sldSz cx="18288000" cy="10287000"/>
  <p:notesSz cx="6858000" cy="9144000"/>
  <p:embeddedFontLst>
    <p:embeddedFont>
      <p:font typeface="IBM Plex Mono" panose="020B0509050203000203" pitchFamily="49" charset="77"/>
      <p:regular r:id="rId3"/>
      <p:bold r:id="rId4"/>
      <p:italic r:id="rId5"/>
      <p:boldItalic r:id="rId6"/>
    </p:embeddedFont>
    <p:embeddedFont>
      <p:font typeface="Neue Montreal Bold" pitchFamily="2" charset="0"/>
      <p:regular r:id="rId7"/>
      <p:bold r:id="rId8"/>
    </p:embeddedFont>
    <p:embeddedFont>
      <p:font typeface="Neue Montreal Light" pitchFamily="2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4C36"/>
    <a:srgbClr val="77933C"/>
    <a:srgbClr val="40404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19" autoAdjust="0"/>
    <p:restoredTop sz="94612" autoAdjust="0"/>
  </p:normalViewPr>
  <p:slideViewPr>
    <p:cSldViewPr>
      <p:cViewPr varScale="1">
        <p:scale>
          <a:sx n="73" d="100"/>
          <a:sy n="73" d="100"/>
        </p:scale>
        <p:origin x="31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12/27/25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12/27/25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6190D-ACC8-92AA-0D1C-14DC61266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BEF35BA1-742D-156B-E523-166AC8F54C60}"/>
              </a:ext>
            </a:extLst>
          </p:cNvPr>
          <p:cNvSpPr txBox="1"/>
          <p:nvPr/>
        </p:nvSpPr>
        <p:spPr>
          <a:xfrm>
            <a:off x="5452125" y="266700"/>
            <a:ext cx="7383749" cy="5918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 dirty="0">
                <a:solidFill>
                  <a:srgbClr val="404040"/>
                </a:solidFill>
                <a:latin typeface="IBM Plex Mono" panose="020B0509050203000203" pitchFamily="49" charset="77"/>
                <a:ea typeface="IBM Plex Mono"/>
                <a:cs typeface="IBM Plex Mono"/>
                <a:sym typeface="IBM Plex Mono"/>
              </a:rPr>
              <a:t>Business Case Template</a:t>
            </a:r>
          </a:p>
        </p:txBody>
      </p:sp>
      <p:sp>
        <p:nvSpPr>
          <p:cNvPr id="23" name="TextBox 43">
            <a:extLst>
              <a:ext uri="{FF2B5EF4-FFF2-40B4-BE49-F238E27FC236}">
                <a16:creationId xmlns:a16="http://schemas.microsoft.com/office/drawing/2014/main" id="{D81964E5-322B-E6C5-3000-4631BBDA888B}"/>
              </a:ext>
            </a:extLst>
          </p:cNvPr>
          <p:cNvSpPr txBox="1"/>
          <p:nvPr/>
        </p:nvSpPr>
        <p:spPr>
          <a:xfrm>
            <a:off x="0" y="10013480"/>
            <a:ext cx="1371600" cy="212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9"/>
              </a:lnSpc>
            </a:pPr>
            <a:r>
              <a:rPr lang="en-US" sz="2499" b="1" spc="-174" dirty="0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2499" spc="-174" dirty="0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8B9B5BC-CA01-5D14-B7AB-E7116EF54B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748259"/>
              </p:ext>
            </p:extLst>
          </p:nvPr>
        </p:nvGraphicFramePr>
        <p:xfrm>
          <a:off x="1371600" y="1485900"/>
          <a:ext cx="16230600" cy="7238998"/>
        </p:xfrm>
        <a:graphic>
          <a:graphicData uri="http://schemas.openxmlformats.org/drawingml/2006/table">
            <a:tbl>
              <a:tblPr/>
              <a:tblGrid>
                <a:gridCol w="3694513">
                  <a:extLst>
                    <a:ext uri="{9D8B030D-6E8A-4147-A177-3AD203B41FA5}">
                      <a16:colId xmlns:a16="http://schemas.microsoft.com/office/drawing/2014/main" val="280016601"/>
                    </a:ext>
                  </a:extLst>
                </a:gridCol>
                <a:gridCol w="12536087">
                  <a:extLst>
                    <a:ext uri="{9D8B030D-6E8A-4147-A177-3AD203B41FA5}">
                      <a16:colId xmlns:a16="http://schemas.microsoft.com/office/drawing/2014/main" val="911020457"/>
                    </a:ext>
                  </a:extLst>
                </a:gridCol>
              </a:tblGrid>
              <a:tr h="821214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IBM Plex Mono" panose="020B0509050203000203" pitchFamily="49" charset="77"/>
                          <a:cs typeface="Somar Sans Bold" pitchFamily="2" charset="-78"/>
                        </a:rPr>
                        <a:t>Executive Summary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IBM Plex Mono" panose="020B0509050203000203" pitchFamily="49" charset="77"/>
                        <a:cs typeface="Somar Sans" pitchFamily="2" charset="-78"/>
                      </a:endParaRPr>
                    </a:p>
                  </a:txBody>
                  <a:tcPr marL="74951" marR="74951" marT="37475" marB="37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effectLst/>
                          <a:latin typeface="IBM Plex Mono" panose="020B0509050203000203" pitchFamily="49" charset="77"/>
                          <a:cs typeface="Somar Sans" pitchFamily="2" charset="-78"/>
                        </a:rPr>
                        <a:t>Purpose, strategic need, strategic outcomes, strategic alignment</a:t>
                      </a:r>
                    </a:p>
                  </a:txBody>
                  <a:tcPr marL="74951" marR="74951" marT="37475" marB="37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1784415"/>
                  </a:ext>
                </a:extLst>
              </a:tr>
              <a:tr h="821214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IBM Plex Mono" panose="020B0509050203000203" pitchFamily="49" charset="77"/>
                          <a:cs typeface="Somar Sans Bold" pitchFamily="2" charset="-78"/>
                        </a:rPr>
                        <a:t>Reasons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IBM Plex Mono" panose="020B0509050203000203" pitchFamily="49" charset="77"/>
                        <a:cs typeface="Somar Sans" pitchFamily="2" charset="-78"/>
                      </a:endParaRPr>
                    </a:p>
                  </a:txBody>
                  <a:tcPr marL="74951" marR="74951" marT="37475" marB="37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effectLst/>
                          <a:latin typeface="IBM Plex Mono" panose="020B0509050203000203" pitchFamily="49" charset="77"/>
                          <a:cs typeface="Somar Sans" pitchFamily="2" charset="-78"/>
                        </a:rPr>
                        <a:t>Why the project/investment is needed (mandate, gaps, rights, obligations)</a:t>
                      </a:r>
                    </a:p>
                  </a:txBody>
                  <a:tcPr marL="74951" marR="74951" marT="37475" marB="37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1444164"/>
                  </a:ext>
                </a:extLst>
              </a:tr>
              <a:tr h="821214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IBM Plex Mono" panose="020B0509050203000203" pitchFamily="49" charset="77"/>
                          <a:cs typeface="Somar Sans Bold" pitchFamily="2" charset="-78"/>
                        </a:rPr>
                        <a:t>Business Options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IBM Plex Mono" panose="020B0509050203000203" pitchFamily="49" charset="77"/>
                        <a:cs typeface="Somar Sans" pitchFamily="2" charset="-78"/>
                      </a:endParaRPr>
                    </a:p>
                  </a:txBody>
                  <a:tcPr marL="74951" marR="74951" marT="37475" marB="37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effectLst/>
                          <a:latin typeface="IBM Plex Mono" panose="020B0509050203000203" pitchFamily="49" charset="77"/>
                          <a:cs typeface="Somar Sans" pitchFamily="2" charset="-78"/>
                        </a:rPr>
                        <a:t>Options considered (Do Nothing, Do Minimum, Full Intervention)</a:t>
                      </a:r>
                    </a:p>
                  </a:txBody>
                  <a:tcPr marL="74951" marR="74951" marT="37475" marB="37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8970548"/>
                  </a:ext>
                </a:extLst>
              </a:tr>
              <a:tr h="74525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IBM Plex Mono" panose="020B0509050203000203" pitchFamily="49" charset="77"/>
                          <a:cs typeface="Somar Sans Bold" pitchFamily="2" charset="-78"/>
                        </a:rPr>
                        <a:t>Expected Benefits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IBM Plex Mono" panose="020B0509050203000203" pitchFamily="49" charset="77"/>
                        <a:cs typeface="Somar Sans" pitchFamily="2" charset="-78"/>
                      </a:endParaRPr>
                    </a:p>
                  </a:txBody>
                  <a:tcPr marL="74951" marR="74951" marT="37475" marB="37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effectLst/>
                          <a:latin typeface="IBM Plex Mono" panose="020B0509050203000203" pitchFamily="49" charset="77"/>
                          <a:cs typeface="Somar Sans" pitchFamily="2" charset="-78"/>
                        </a:rPr>
                        <a:t>Tangible/intangible strategic outcomes</a:t>
                      </a:r>
                    </a:p>
                  </a:txBody>
                  <a:tcPr marL="74951" marR="74951" marT="37475" marB="37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8699774"/>
                  </a:ext>
                </a:extLst>
              </a:tr>
              <a:tr h="74525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IBM Plex Mono" panose="020B0509050203000203" pitchFamily="49" charset="77"/>
                          <a:cs typeface="Somar Sans Bold" pitchFamily="2" charset="-78"/>
                        </a:rPr>
                        <a:t>Expected Dis-benefits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IBM Plex Mono" panose="020B0509050203000203" pitchFamily="49" charset="77"/>
                        <a:cs typeface="Somar Sans" pitchFamily="2" charset="-78"/>
                      </a:endParaRPr>
                    </a:p>
                  </a:txBody>
                  <a:tcPr marL="74951" marR="74951" marT="37475" marB="37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effectLst/>
                          <a:latin typeface="IBM Plex Mono" panose="020B0509050203000203" pitchFamily="49" charset="77"/>
                          <a:cs typeface="Somar Sans" pitchFamily="2" charset="-78"/>
                        </a:rPr>
                        <a:t>Possible negative consequences, mitigation strategies</a:t>
                      </a:r>
                    </a:p>
                  </a:txBody>
                  <a:tcPr marL="74951" marR="74951" marT="37475" marB="37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3454212"/>
                  </a:ext>
                </a:extLst>
              </a:tr>
              <a:tr h="821214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IBM Plex Mono" panose="020B0509050203000203" pitchFamily="49" charset="77"/>
                          <a:cs typeface="Somar Sans Bold" pitchFamily="2" charset="-78"/>
                        </a:rPr>
                        <a:t>Timescale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IBM Plex Mono" panose="020B0509050203000203" pitchFamily="49" charset="77"/>
                        <a:cs typeface="Somar Sans" pitchFamily="2" charset="-78"/>
                      </a:endParaRPr>
                    </a:p>
                  </a:txBody>
                  <a:tcPr marL="74951" marR="74951" marT="37475" marB="37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effectLst/>
                          <a:latin typeface="IBM Plex Mono" panose="020B0509050203000203" pitchFamily="49" charset="77"/>
                          <a:cs typeface="Somar Sans" pitchFamily="2" charset="-78"/>
                        </a:rPr>
                        <a:t>Project phases, delivery schedule, benefit realization periods</a:t>
                      </a:r>
                    </a:p>
                  </a:txBody>
                  <a:tcPr marL="74951" marR="74951" marT="37475" marB="37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3116938"/>
                  </a:ext>
                </a:extLst>
              </a:tr>
              <a:tr h="821214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IBM Plex Mono" panose="020B0509050203000203" pitchFamily="49" charset="77"/>
                          <a:cs typeface="Somar Sans Bold" pitchFamily="2" charset="-78"/>
                        </a:rPr>
                        <a:t>Costs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IBM Plex Mono" panose="020B0509050203000203" pitchFamily="49" charset="77"/>
                        <a:cs typeface="Somar Sans" pitchFamily="2" charset="-78"/>
                      </a:endParaRPr>
                    </a:p>
                  </a:txBody>
                  <a:tcPr marL="74951" marR="74951" marT="37475" marB="37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effectLst/>
                          <a:latin typeface="IBM Plex Mono" panose="020B0509050203000203" pitchFamily="49" charset="77"/>
                          <a:cs typeface="Somar Sans" pitchFamily="2" charset="-78"/>
                        </a:rPr>
                        <a:t>Implementation costs, operational costs, maintenance estimates</a:t>
                      </a:r>
                    </a:p>
                  </a:txBody>
                  <a:tcPr marL="74951" marR="74951" marT="37475" marB="37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9902946"/>
                  </a:ext>
                </a:extLst>
              </a:tr>
              <a:tr h="821214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IBM Plex Mono" panose="020B0509050203000203" pitchFamily="49" charset="77"/>
                          <a:cs typeface="Somar Sans Bold" pitchFamily="2" charset="-78"/>
                        </a:rPr>
                        <a:t>Investment Appraisal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IBM Plex Mono" panose="020B0509050203000203" pitchFamily="49" charset="77"/>
                        <a:cs typeface="Somar Sans" pitchFamily="2" charset="-78"/>
                      </a:endParaRPr>
                    </a:p>
                  </a:txBody>
                  <a:tcPr marL="74951" marR="74951" marT="37475" marB="37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effectLst/>
                          <a:latin typeface="IBM Plex Mono" panose="020B0509050203000203" pitchFamily="49" charset="77"/>
                          <a:cs typeface="Somar Sans" pitchFamily="2" charset="-78"/>
                        </a:rPr>
                        <a:t>ROI (Return on Investment, Cost Benefit Analysis, NPV, IRR, Breakeven Point, Payback Period</a:t>
                      </a:r>
                    </a:p>
                  </a:txBody>
                  <a:tcPr marL="74951" marR="74951" marT="37475" marB="37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1165095"/>
                  </a:ext>
                </a:extLst>
              </a:tr>
              <a:tr h="821214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IBM Plex Mono" panose="020B0509050203000203" pitchFamily="49" charset="77"/>
                          <a:cs typeface="Somar Sans Bold" pitchFamily="2" charset="-78"/>
                        </a:rPr>
                        <a:t>Major Risks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IBM Plex Mono" panose="020B0509050203000203" pitchFamily="49" charset="77"/>
                        <a:cs typeface="Somar Sans" pitchFamily="2" charset="-78"/>
                      </a:endParaRPr>
                    </a:p>
                  </a:txBody>
                  <a:tcPr marL="74951" marR="74951" marT="37475" marB="37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effectLst/>
                          <a:latin typeface="IBM Plex Mono" panose="020B0509050203000203" pitchFamily="49" charset="77"/>
                          <a:cs typeface="Somar Sans" pitchFamily="2" charset="-78"/>
                        </a:rPr>
                        <a:t>Strategic, leadership, funding, governance, delivery risks with mitigation</a:t>
                      </a:r>
                    </a:p>
                  </a:txBody>
                  <a:tcPr marL="74951" marR="74951" marT="37475" marB="374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7515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5815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116</Words>
  <Application>Microsoft Macintosh PowerPoint</Application>
  <PresentationFormat>Custom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Neue Montreal Bold</vt:lpstr>
      <vt:lpstr>Calibri</vt:lpstr>
      <vt:lpstr>IBM Plex Mono</vt:lpstr>
      <vt:lpstr>Neue Montreal Light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Value Chain Analysis</dc:title>
  <cp:lastModifiedBy>Loay Dirar</cp:lastModifiedBy>
  <cp:revision>12</cp:revision>
  <dcterms:created xsi:type="dcterms:W3CDTF">2006-08-16T00:00:00Z</dcterms:created>
  <dcterms:modified xsi:type="dcterms:W3CDTF">2025-12-27T22:00:09Z</dcterms:modified>
  <dc:identifier>DAG8Ke49sVk</dc:identifier>
</cp:coreProperties>
</file>