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0" r:id="rId2"/>
  </p:sldIdLst>
  <p:sldSz cx="18288000" cy="10287000"/>
  <p:notesSz cx="6858000" cy="9144000"/>
  <p:embeddedFontLst>
    <p:embeddedFont>
      <p:font typeface="IBM Plex Mono" panose="020B0509050203000203" pitchFamily="49" charset="77"/>
      <p:regular r:id="rId3"/>
      <p:bold r:id="rId4"/>
      <p:italic r:id="rId5"/>
      <p:boldItalic r:id="rId6"/>
    </p:embeddedFont>
    <p:embeddedFont>
      <p:font typeface="Neue Montreal Bold" pitchFamily="2" charset="0"/>
      <p:regular r:id="rId7"/>
      <p:bold r:id="rId8"/>
    </p:embeddedFont>
    <p:embeddedFont>
      <p:font typeface="Neue Montreal Light" pitchFamily="2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933C"/>
    <a:srgbClr val="404040"/>
    <a:srgbClr val="DE4C36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19" autoAdjust="0"/>
    <p:restoredTop sz="94612" autoAdjust="0"/>
  </p:normalViewPr>
  <p:slideViewPr>
    <p:cSldViewPr>
      <p:cViewPr varScale="1">
        <p:scale>
          <a:sx n="73" d="100"/>
          <a:sy n="73" d="100"/>
        </p:scale>
        <p:origin x="31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C57B0-5060-0341-EC48-F70519589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279A52B2-9A8B-5767-FBE6-F8AA31EC53D2}"/>
              </a:ext>
            </a:extLst>
          </p:cNvPr>
          <p:cNvSpPr txBox="1"/>
          <p:nvPr/>
        </p:nvSpPr>
        <p:spPr>
          <a:xfrm>
            <a:off x="5875051" y="228600"/>
            <a:ext cx="653789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 dirty="0">
                <a:solidFill>
                  <a:srgbClr val="404040"/>
                </a:solidFill>
                <a:latin typeface="IBM Plex Mono" panose="020B0509050203000203" pitchFamily="49" charset="77"/>
                <a:ea typeface="IBM Plex Mono"/>
                <a:cs typeface="IBM Plex Mono"/>
                <a:sym typeface="IBM Plex Mono"/>
              </a:rPr>
              <a:t>GE McKinsey Matrix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26E7ED1-0146-5C85-9C2A-A0BF05884756}"/>
              </a:ext>
            </a:extLst>
          </p:cNvPr>
          <p:cNvGrpSpPr/>
          <p:nvPr/>
        </p:nvGrpSpPr>
        <p:grpSpPr>
          <a:xfrm>
            <a:off x="5025411" y="953877"/>
            <a:ext cx="8304712" cy="8227714"/>
            <a:chOff x="6322178" y="1907754"/>
            <a:chExt cx="5936270" cy="568373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97E83E9-3C84-58F7-3281-AF0CC1DA8FF2}"/>
                </a:ext>
              </a:extLst>
            </p:cNvPr>
            <p:cNvSpPr/>
            <p:nvPr/>
          </p:nvSpPr>
          <p:spPr>
            <a:xfrm>
              <a:off x="6622993" y="2165726"/>
              <a:ext cx="1865005" cy="1693980"/>
            </a:xfrm>
            <a:prstGeom prst="rect">
              <a:avLst/>
            </a:prstGeom>
            <a:solidFill>
              <a:srgbClr val="779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IBM Plex Mono" panose="020B0509050203000203" pitchFamily="49" charset="77"/>
                </a:rPr>
                <a:t>Invest/Grow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B01D203-A8E5-B8D9-9ED2-D83FA5489241}"/>
                </a:ext>
              </a:extLst>
            </p:cNvPr>
            <p:cNvCxnSpPr>
              <a:cxnSpLocks/>
            </p:cNvCxnSpPr>
            <p:nvPr/>
          </p:nvCxnSpPr>
          <p:spPr>
            <a:xfrm>
              <a:off x="6461587" y="1907754"/>
              <a:ext cx="0" cy="562494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headEnd type="triangl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363E559-65FE-D878-AEAE-B9CDAFF535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22993" y="7532700"/>
              <a:ext cx="5624945" cy="1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E798D9C-7049-EA17-6B35-BF585ACB0B31}"/>
                </a:ext>
              </a:extLst>
            </p:cNvPr>
            <p:cNvSpPr txBox="1"/>
            <p:nvPr/>
          </p:nvSpPr>
          <p:spPr>
            <a:xfrm rot="16200000">
              <a:off x="5398827" y="4467462"/>
              <a:ext cx="2088704" cy="24200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IBM Plex Mono" panose="020B0509050203000203" pitchFamily="49" charset="77"/>
                </a:rPr>
                <a:t>Industry Attractiveness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9A4FD0B-9E2F-73E5-1C8F-3A78A9E8B4AA}"/>
                </a:ext>
              </a:extLst>
            </p:cNvPr>
            <p:cNvSpPr txBox="1"/>
            <p:nvPr/>
          </p:nvSpPr>
          <p:spPr>
            <a:xfrm>
              <a:off x="7739657" y="7357618"/>
              <a:ext cx="3396495" cy="2338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IBM Plex Mono" panose="020B0509050203000203" pitchFamily="49" charset="77"/>
                </a:rPr>
                <a:t>Competitive Strength of Business Unit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B29DF26-AD66-F049-EE23-FD57706DF722}"/>
                </a:ext>
              </a:extLst>
            </p:cNvPr>
            <p:cNvSpPr/>
            <p:nvPr/>
          </p:nvSpPr>
          <p:spPr>
            <a:xfrm>
              <a:off x="8507419" y="2165726"/>
              <a:ext cx="1865005" cy="1693980"/>
            </a:xfrm>
            <a:prstGeom prst="rect">
              <a:avLst/>
            </a:prstGeom>
            <a:solidFill>
              <a:srgbClr val="779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IBM Plex Mono" panose="020B0509050203000203" pitchFamily="49" charset="77"/>
                </a:rPr>
                <a:t>Invest/Grow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6FF13DF-53FB-415F-231C-516A7FF31939}"/>
                </a:ext>
              </a:extLst>
            </p:cNvPr>
            <p:cNvSpPr/>
            <p:nvPr/>
          </p:nvSpPr>
          <p:spPr>
            <a:xfrm>
              <a:off x="10393443" y="2165726"/>
              <a:ext cx="1865005" cy="169398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IBM Plex Mono" panose="020B0509050203000203" pitchFamily="49" charset="77"/>
                </a:rPr>
                <a:t>Protect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891DF98-15A5-DD3A-A2D6-2764882FD74D}"/>
                </a:ext>
              </a:extLst>
            </p:cNvPr>
            <p:cNvSpPr/>
            <p:nvPr/>
          </p:nvSpPr>
          <p:spPr>
            <a:xfrm>
              <a:off x="6622993" y="3880557"/>
              <a:ext cx="1865005" cy="1693980"/>
            </a:xfrm>
            <a:prstGeom prst="rect">
              <a:avLst/>
            </a:prstGeom>
            <a:solidFill>
              <a:srgbClr val="779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IBM Plex Mono" panose="020B0509050203000203" pitchFamily="49" charset="77"/>
                </a:rPr>
                <a:t>Invest/Grow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0DE2829-96AF-E2D1-4E2F-DE538AF16921}"/>
                </a:ext>
              </a:extLst>
            </p:cNvPr>
            <p:cNvSpPr/>
            <p:nvPr/>
          </p:nvSpPr>
          <p:spPr>
            <a:xfrm>
              <a:off x="8507419" y="3880557"/>
              <a:ext cx="1865005" cy="169398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IBM Plex Mono" panose="020B0509050203000203" pitchFamily="49" charset="77"/>
                </a:rPr>
                <a:t>Protect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87265CD-0919-835A-A42E-FA0C128D7368}"/>
                </a:ext>
              </a:extLst>
            </p:cNvPr>
            <p:cNvSpPr/>
            <p:nvPr/>
          </p:nvSpPr>
          <p:spPr>
            <a:xfrm>
              <a:off x="10393443" y="3880557"/>
              <a:ext cx="1865005" cy="169398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IBM Plex Mono" panose="020B0509050203000203" pitchFamily="49" charset="77"/>
                </a:rPr>
                <a:t>Harvest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8814EF8-A736-A77E-6D5F-D84FFE9B811F}"/>
                </a:ext>
              </a:extLst>
            </p:cNvPr>
            <p:cNvSpPr/>
            <p:nvPr/>
          </p:nvSpPr>
          <p:spPr>
            <a:xfrm>
              <a:off x="6622993" y="5595388"/>
              <a:ext cx="1865005" cy="169398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IBM Plex Mono" panose="020B0509050203000203" pitchFamily="49" charset="77"/>
                </a:rPr>
                <a:t>Protect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75880AD-2C86-EDD3-471C-0DCAC13514EA}"/>
                </a:ext>
              </a:extLst>
            </p:cNvPr>
            <p:cNvSpPr/>
            <p:nvPr/>
          </p:nvSpPr>
          <p:spPr>
            <a:xfrm>
              <a:off x="8507419" y="5595388"/>
              <a:ext cx="1865005" cy="169398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IBM Plex Mono" panose="020B0509050203000203" pitchFamily="49" charset="77"/>
                </a:rPr>
                <a:t>Harvest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427267C-A5CD-F84E-BCFC-9DFDABFC6139}"/>
                </a:ext>
              </a:extLst>
            </p:cNvPr>
            <p:cNvSpPr/>
            <p:nvPr/>
          </p:nvSpPr>
          <p:spPr>
            <a:xfrm>
              <a:off x="10393443" y="5595388"/>
              <a:ext cx="1865005" cy="1693980"/>
            </a:xfrm>
            <a:prstGeom prst="rect">
              <a:avLst/>
            </a:prstGeom>
            <a:solidFill>
              <a:srgbClr val="DE4C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IBM Plex Mono" panose="020B0509050203000203" pitchFamily="49" charset="77"/>
                </a:rPr>
                <a:t>Divest</a:t>
              </a:r>
            </a:p>
          </p:txBody>
        </p:sp>
      </p:grpSp>
      <p:sp>
        <p:nvSpPr>
          <p:cNvPr id="23" name="TextBox 43">
            <a:extLst>
              <a:ext uri="{FF2B5EF4-FFF2-40B4-BE49-F238E27FC236}">
                <a16:creationId xmlns:a16="http://schemas.microsoft.com/office/drawing/2014/main" id="{5B908CC7-85DE-2116-7F9A-9FB2EF0BB2B7}"/>
              </a:ext>
            </a:extLst>
          </p:cNvPr>
          <p:cNvSpPr txBox="1"/>
          <p:nvPr/>
        </p:nvSpPr>
        <p:spPr>
          <a:xfrm>
            <a:off x="0" y="10013480"/>
            <a:ext cx="1371600" cy="212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sz="2499" b="1" spc="-174" dirty="0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 dirty="0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</p:spTree>
    <p:extLst>
      <p:ext uri="{BB962C8B-B14F-4D97-AF65-F5344CB8AC3E}">
        <p14:creationId xmlns:p14="http://schemas.microsoft.com/office/powerpoint/2010/main" val="3964773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26</Words>
  <Application>Microsoft Macintosh PowerPoint</Application>
  <PresentationFormat>Custom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Neue Montreal Bold</vt:lpstr>
      <vt:lpstr>Calibri</vt:lpstr>
      <vt:lpstr>IBM Plex Mono</vt:lpstr>
      <vt:lpstr>Neue Montreal Light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Value Chain Analysis</dc:title>
  <cp:lastModifiedBy>Loay Dirar</cp:lastModifiedBy>
  <cp:revision>9</cp:revision>
  <dcterms:created xsi:type="dcterms:W3CDTF">2006-08-16T00:00:00Z</dcterms:created>
  <dcterms:modified xsi:type="dcterms:W3CDTF">2025-12-27T20:40:14Z</dcterms:modified>
  <dc:identifier>DAG8Ke49sVk</dc:identifier>
</cp:coreProperties>
</file>