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8288000" cy="10287000"/>
  <p:notesSz cx="6858000" cy="9144000"/>
  <p:embeddedFontLst>
    <p:embeddedFont>
      <p:font typeface="IBM Plex Mono" panose="020B0509050203000203" pitchFamily="49" charset="77"/>
      <p:regular r:id="rId4"/>
      <p:bold r:id="rId5"/>
      <p:italic r:id="rId6"/>
      <p:boldItalic r:id="rId7"/>
    </p:embeddedFont>
    <p:embeddedFont>
      <p:font typeface="IBM Plex Mono Bold" panose="020B0809050203000203" pitchFamily="49" charset="77"/>
      <p:regular r:id="rId8"/>
      <p:bold r:id="rId9"/>
    </p:embeddedFont>
    <p:embeddedFont>
      <p:font typeface="Neue Montreal Bold" pitchFamily="2" charset="0"/>
      <p:regular r:id="rId10"/>
      <p:bold r:id="rId11"/>
    </p:embeddedFont>
    <p:embeddedFont>
      <p:font typeface="Neue Montreal Light" pitchFamily="2"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E4C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94612" autoAdjust="0"/>
  </p:normalViewPr>
  <p:slideViewPr>
    <p:cSldViewPr>
      <p:cViewPr varScale="1">
        <p:scale>
          <a:sx n="73" d="100"/>
          <a:sy n="73" d="100"/>
        </p:scale>
        <p:origin x="60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12/21/25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013480"/>
            <a:ext cx="1371600" cy="212724"/>
          </a:xfrm>
          <a:prstGeom prst="rect">
            <a:avLst/>
          </a:prstGeom>
        </p:spPr>
        <p:txBody>
          <a:bodyPr lIns="0" tIns="0" rIns="0" bIns="0" rtlCol="0" anchor="t">
            <a:spAutoFit/>
          </a:bodyPr>
          <a:lstStyle/>
          <a:p>
            <a:pPr algn="ctr">
              <a:lnSpc>
                <a:spcPts val="1249"/>
              </a:lnSpc>
            </a:pPr>
            <a:r>
              <a:rPr lang="en-US" sz="2499" b="1" spc="-174">
                <a:solidFill>
                  <a:srgbClr val="000000"/>
                </a:solidFill>
                <a:latin typeface="Neue Montreal Bold"/>
                <a:ea typeface="Neue Montreal Bold"/>
                <a:cs typeface="Neue Montreal Bold"/>
                <a:sym typeface="Neue Montreal Bold"/>
              </a:rPr>
              <a:t>Loay</a:t>
            </a:r>
            <a:r>
              <a:rPr lang="en-US" sz="2499" spc="-174">
                <a:solidFill>
                  <a:srgbClr val="000000"/>
                </a:solidFill>
                <a:latin typeface="Neue Montreal Light"/>
                <a:ea typeface="Neue Montreal Light"/>
                <a:cs typeface="Neue Montreal Light"/>
                <a:sym typeface="Neue Montreal Light"/>
              </a:rPr>
              <a:t>Dirar</a:t>
            </a:r>
          </a:p>
        </p:txBody>
      </p:sp>
      <p:grpSp>
        <p:nvGrpSpPr>
          <p:cNvPr id="3" name="Group 3"/>
          <p:cNvGrpSpPr/>
          <p:nvPr/>
        </p:nvGrpSpPr>
        <p:grpSpPr>
          <a:xfrm>
            <a:off x="9144000" y="549729"/>
            <a:ext cx="3107322" cy="3684495"/>
            <a:chOff x="0" y="0"/>
            <a:chExt cx="10426147" cy="12362763"/>
          </a:xfrm>
        </p:grpSpPr>
        <p:sp>
          <p:nvSpPr>
            <p:cNvPr id="4" name="Freeform 4"/>
            <p:cNvSpPr/>
            <p:nvPr/>
          </p:nvSpPr>
          <p:spPr>
            <a:xfrm>
              <a:off x="-12700" y="-12700"/>
              <a:ext cx="10451547" cy="12388163"/>
            </a:xfrm>
            <a:custGeom>
              <a:avLst/>
              <a:gdLst/>
              <a:ahLst/>
              <a:cxnLst/>
              <a:rect l="l" t="t" r="r" b="b"/>
              <a:pathLst>
                <a:path w="10451547" h="12388163">
                  <a:moveTo>
                    <a:pt x="9589217" y="0"/>
                  </a:moveTo>
                  <a:lnTo>
                    <a:pt x="862330" y="0"/>
                  </a:lnTo>
                  <a:cubicBezTo>
                    <a:pt x="389890" y="0"/>
                    <a:pt x="0" y="389890"/>
                    <a:pt x="0" y="862330"/>
                  </a:cubicBezTo>
                  <a:lnTo>
                    <a:pt x="0" y="11525833"/>
                  </a:lnTo>
                  <a:cubicBezTo>
                    <a:pt x="0" y="11998273"/>
                    <a:pt x="389890" y="12388163"/>
                    <a:pt x="862330" y="12388163"/>
                  </a:cubicBezTo>
                  <a:lnTo>
                    <a:pt x="9589217" y="12388163"/>
                  </a:lnTo>
                  <a:cubicBezTo>
                    <a:pt x="10061657" y="12388163"/>
                    <a:pt x="10451547" y="11998273"/>
                    <a:pt x="10451547" y="11525833"/>
                  </a:cubicBezTo>
                  <a:lnTo>
                    <a:pt x="10451547" y="862330"/>
                  </a:lnTo>
                  <a:cubicBezTo>
                    <a:pt x="10451547" y="389890"/>
                    <a:pt x="10061656" y="0"/>
                    <a:pt x="9589217" y="0"/>
                  </a:cubicBezTo>
                  <a:close/>
                  <a:moveTo>
                    <a:pt x="10261047" y="927100"/>
                  </a:moveTo>
                  <a:lnTo>
                    <a:pt x="10261047" y="11525833"/>
                  </a:lnTo>
                  <a:cubicBezTo>
                    <a:pt x="10261047" y="11892863"/>
                    <a:pt x="9956247" y="12197663"/>
                    <a:pt x="9589217" y="12197663"/>
                  </a:cubicBezTo>
                  <a:lnTo>
                    <a:pt x="862330" y="12197663"/>
                  </a:lnTo>
                  <a:cubicBezTo>
                    <a:pt x="495300" y="12197663"/>
                    <a:pt x="190500" y="11892863"/>
                    <a:pt x="190500" y="11525833"/>
                  </a:cubicBezTo>
                  <a:lnTo>
                    <a:pt x="190500" y="862330"/>
                  </a:lnTo>
                  <a:cubicBezTo>
                    <a:pt x="190500" y="495300"/>
                    <a:pt x="495300" y="190500"/>
                    <a:pt x="862330" y="190500"/>
                  </a:cubicBezTo>
                  <a:lnTo>
                    <a:pt x="9589217" y="190500"/>
                  </a:lnTo>
                  <a:cubicBezTo>
                    <a:pt x="9956247" y="190500"/>
                    <a:pt x="10261047" y="495300"/>
                    <a:pt x="10261047" y="862330"/>
                  </a:cubicBezTo>
                  <a:lnTo>
                    <a:pt x="10261047" y="927100"/>
                  </a:lnTo>
                  <a:close/>
                </a:path>
              </a:pathLst>
            </a:custGeom>
            <a:solidFill>
              <a:srgbClr val="DE4C36"/>
            </a:solidFill>
          </p:spPr>
          <p:txBody>
            <a:bodyPr/>
            <a:lstStyle/>
            <a:p>
              <a:endParaRPr lang="en-AE"/>
            </a:p>
          </p:txBody>
        </p:sp>
      </p:grpSp>
      <p:grpSp>
        <p:nvGrpSpPr>
          <p:cNvPr id="5" name="Group 5"/>
          <p:cNvGrpSpPr/>
          <p:nvPr/>
        </p:nvGrpSpPr>
        <p:grpSpPr>
          <a:xfrm>
            <a:off x="12601105" y="544297"/>
            <a:ext cx="3107322" cy="3684495"/>
            <a:chOff x="0" y="0"/>
            <a:chExt cx="10426147" cy="12362763"/>
          </a:xfrm>
        </p:grpSpPr>
        <p:sp>
          <p:nvSpPr>
            <p:cNvPr id="6" name="Freeform 6"/>
            <p:cNvSpPr/>
            <p:nvPr/>
          </p:nvSpPr>
          <p:spPr>
            <a:xfrm>
              <a:off x="-12700" y="-12700"/>
              <a:ext cx="10451547" cy="12388163"/>
            </a:xfrm>
            <a:custGeom>
              <a:avLst/>
              <a:gdLst/>
              <a:ahLst/>
              <a:cxnLst/>
              <a:rect l="l" t="t" r="r" b="b"/>
              <a:pathLst>
                <a:path w="10451547" h="12388163">
                  <a:moveTo>
                    <a:pt x="9589217" y="0"/>
                  </a:moveTo>
                  <a:lnTo>
                    <a:pt x="862330" y="0"/>
                  </a:lnTo>
                  <a:cubicBezTo>
                    <a:pt x="389890" y="0"/>
                    <a:pt x="0" y="389890"/>
                    <a:pt x="0" y="862330"/>
                  </a:cubicBezTo>
                  <a:lnTo>
                    <a:pt x="0" y="11525833"/>
                  </a:lnTo>
                  <a:cubicBezTo>
                    <a:pt x="0" y="11998273"/>
                    <a:pt x="389890" y="12388163"/>
                    <a:pt x="862330" y="12388163"/>
                  </a:cubicBezTo>
                  <a:lnTo>
                    <a:pt x="9589217" y="12388163"/>
                  </a:lnTo>
                  <a:cubicBezTo>
                    <a:pt x="10061657" y="12388163"/>
                    <a:pt x="10451547" y="11998273"/>
                    <a:pt x="10451547" y="11525833"/>
                  </a:cubicBezTo>
                  <a:lnTo>
                    <a:pt x="10451547" y="862330"/>
                  </a:lnTo>
                  <a:cubicBezTo>
                    <a:pt x="10451547" y="389890"/>
                    <a:pt x="10061656" y="0"/>
                    <a:pt x="9589217" y="0"/>
                  </a:cubicBezTo>
                  <a:close/>
                  <a:moveTo>
                    <a:pt x="10261047" y="927100"/>
                  </a:moveTo>
                  <a:lnTo>
                    <a:pt x="10261047" y="11525833"/>
                  </a:lnTo>
                  <a:cubicBezTo>
                    <a:pt x="10261047" y="11892863"/>
                    <a:pt x="9956247" y="12197663"/>
                    <a:pt x="9589217" y="12197663"/>
                  </a:cubicBezTo>
                  <a:lnTo>
                    <a:pt x="862330" y="12197663"/>
                  </a:lnTo>
                  <a:cubicBezTo>
                    <a:pt x="495300" y="12197663"/>
                    <a:pt x="190500" y="11892863"/>
                    <a:pt x="190500" y="11525833"/>
                  </a:cubicBezTo>
                  <a:lnTo>
                    <a:pt x="190500" y="862330"/>
                  </a:lnTo>
                  <a:cubicBezTo>
                    <a:pt x="190500" y="495300"/>
                    <a:pt x="495300" y="190500"/>
                    <a:pt x="862330" y="190500"/>
                  </a:cubicBezTo>
                  <a:lnTo>
                    <a:pt x="9589217" y="190500"/>
                  </a:lnTo>
                  <a:cubicBezTo>
                    <a:pt x="9956247" y="190500"/>
                    <a:pt x="10261047" y="495300"/>
                    <a:pt x="10261047" y="862330"/>
                  </a:cubicBezTo>
                  <a:lnTo>
                    <a:pt x="10261047" y="927100"/>
                  </a:lnTo>
                  <a:close/>
                </a:path>
              </a:pathLst>
            </a:custGeom>
            <a:solidFill>
              <a:srgbClr val="DE4C36"/>
            </a:solidFill>
          </p:spPr>
          <p:txBody>
            <a:bodyPr/>
            <a:lstStyle/>
            <a:p>
              <a:endParaRPr lang="en-AE"/>
            </a:p>
          </p:txBody>
        </p:sp>
      </p:grpSp>
      <p:grpSp>
        <p:nvGrpSpPr>
          <p:cNvPr id="7" name="Group 7"/>
          <p:cNvGrpSpPr/>
          <p:nvPr/>
        </p:nvGrpSpPr>
        <p:grpSpPr>
          <a:xfrm>
            <a:off x="9147932" y="6058208"/>
            <a:ext cx="3107322" cy="3684495"/>
            <a:chOff x="0" y="0"/>
            <a:chExt cx="10426147" cy="12362763"/>
          </a:xfrm>
        </p:grpSpPr>
        <p:sp>
          <p:nvSpPr>
            <p:cNvPr id="8" name="Freeform 8"/>
            <p:cNvSpPr/>
            <p:nvPr/>
          </p:nvSpPr>
          <p:spPr>
            <a:xfrm>
              <a:off x="-12700" y="-12700"/>
              <a:ext cx="10451547" cy="12388163"/>
            </a:xfrm>
            <a:custGeom>
              <a:avLst/>
              <a:gdLst/>
              <a:ahLst/>
              <a:cxnLst/>
              <a:rect l="l" t="t" r="r" b="b"/>
              <a:pathLst>
                <a:path w="10451547" h="12388163">
                  <a:moveTo>
                    <a:pt x="9589217" y="0"/>
                  </a:moveTo>
                  <a:lnTo>
                    <a:pt x="862330" y="0"/>
                  </a:lnTo>
                  <a:cubicBezTo>
                    <a:pt x="389890" y="0"/>
                    <a:pt x="0" y="389890"/>
                    <a:pt x="0" y="862330"/>
                  </a:cubicBezTo>
                  <a:lnTo>
                    <a:pt x="0" y="11525833"/>
                  </a:lnTo>
                  <a:cubicBezTo>
                    <a:pt x="0" y="11998273"/>
                    <a:pt x="389890" y="12388163"/>
                    <a:pt x="862330" y="12388163"/>
                  </a:cubicBezTo>
                  <a:lnTo>
                    <a:pt x="9589217" y="12388163"/>
                  </a:lnTo>
                  <a:cubicBezTo>
                    <a:pt x="10061657" y="12388163"/>
                    <a:pt x="10451547" y="11998273"/>
                    <a:pt x="10451547" y="11525833"/>
                  </a:cubicBezTo>
                  <a:lnTo>
                    <a:pt x="10451547" y="862330"/>
                  </a:lnTo>
                  <a:cubicBezTo>
                    <a:pt x="10451547" y="389890"/>
                    <a:pt x="10061656" y="0"/>
                    <a:pt x="9589217" y="0"/>
                  </a:cubicBezTo>
                  <a:close/>
                  <a:moveTo>
                    <a:pt x="10261047" y="927100"/>
                  </a:moveTo>
                  <a:lnTo>
                    <a:pt x="10261047" y="11525833"/>
                  </a:lnTo>
                  <a:cubicBezTo>
                    <a:pt x="10261047" y="11892863"/>
                    <a:pt x="9956247" y="12197663"/>
                    <a:pt x="9589217" y="12197663"/>
                  </a:cubicBezTo>
                  <a:lnTo>
                    <a:pt x="862330" y="12197663"/>
                  </a:lnTo>
                  <a:cubicBezTo>
                    <a:pt x="495300" y="12197663"/>
                    <a:pt x="190500" y="11892863"/>
                    <a:pt x="190500" y="11525833"/>
                  </a:cubicBezTo>
                  <a:lnTo>
                    <a:pt x="190500" y="862330"/>
                  </a:lnTo>
                  <a:cubicBezTo>
                    <a:pt x="190500" y="495300"/>
                    <a:pt x="495300" y="190500"/>
                    <a:pt x="862330" y="190500"/>
                  </a:cubicBezTo>
                  <a:lnTo>
                    <a:pt x="9589217" y="190500"/>
                  </a:lnTo>
                  <a:cubicBezTo>
                    <a:pt x="9956247" y="190500"/>
                    <a:pt x="10261047" y="495300"/>
                    <a:pt x="10261047" y="862330"/>
                  </a:cubicBezTo>
                  <a:lnTo>
                    <a:pt x="10261047" y="927100"/>
                  </a:lnTo>
                  <a:close/>
                </a:path>
              </a:pathLst>
            </a:custGeom>
            <a:solidFill>
              <a:srgbClr val="D9D9D9"/>
            </a:solidFill>
          </p:spPr>
          <p:txBody>
            <a:bodyPr/>
            <a:lstStyle/>
            <a:p>
              <a:endParaRPr lang="en-AE"/>
            </a:p>
          </p:txBody>
        </p:sp>
      </p:grpSp>
      <p:grpSp>
        <p:nvGrpSpPr>
          <p:cNvPr id="9" name="Group 9"/>
          <p:cNvGrpSpPr/>
          <p:nvPr/>
        </p:nvGrpSpPr>
        <p:grpSpPr>
          <a:xfrm>
            <a:off x="12605037" y="6052776"/>
            <a:ext cx="3107322" cy="3684495"/>
            <a:chOff x="0" y="0"/>
            <a:chExt cx="10426147" cy="12362763"/>
          </a:xfrm>
        </p:grpSpPr>
        <p:sp>
          <p:nvSpPr>
            <p:cNvPr id="10" name="Freeform 10"/>
            <p:cNvSpPr/>
            <p:nvPr/>
          </p:nvSpPr>
          <p:spPr>
            <a:xfrm>
              <a:off x="-12700" y="-12700"/>
              <a:ext cx="10451547" cy="12388163"/>
            </a:xfrm>
            <a:custGeom>
              <a:avLst/>
              <a:gdLst/>
              <a:ahLst/>
              <a:cxnLst/>
              <a:rect l="l" t="t" r="r" b="b"/>
              <a:pathLst>
                <a:path w="10451547" h="12388163">
                  <a:moveTo>
                    <a:pt x="9589217" y="0"/>
                  </a:moveTo>
                  <a:lnTo>
                    <a:pt x="862330" y="0"/>
                  </a:lnTo>
                  <a:cubicBezTo>
                    <a:pt x="389890" y="0"/>
                    <a:pt x="0" y="389890"/>
                    <a:pt x="0" y="862330"/>
                  </a:cubicBezTo>
                  <a:lnTo>
                    <a:pt x="0" y="11525833"/>
                  </a:lnTo>
                  <a:cubicBezTo>
                    <a:pt x="0" y="11998273"/>
                    <a:pt x="389890" y="12388163"/>
                    <a:pt x="862330" y="12388163"/>
                  </a:cubicBezTo>
                  <a:lnTo>
                    <a:pt x="9589217" y="12388163"/>
                  </a:lnTo>
                  <a:cubicBezTo>
                    <a:pt x="10061657" y="12388163"/>
                    <a:pt x="10451547" y="11998273"/>
                    <a:pt x="10451547" y="11525833"/>
                  </a:cubicBezTo>
                  <a:lnTo>
                    <a:pt x="10451547" y="862330"/>
                  </a:lnTo>
                  <a:cubicBezTo>
                    <a:pt x="10451547" y="389890"/>
                    <a:pt x="10061656" y="0"/>
                    <a:pt x="9589217" y="0"/>
                  </a:cubicBezTo>
                  <a:close/>
                  <a:moveTo>
                    <a:pt x="10261047" y="927100"/>
                  </a:moveTo>
                  <a:lnTo>
                    <a:pt x="10261047" y="11525833"/>
                  </a:lnTo>
                  <a:cubicBezTo>
                    <a:pt x="10261047" y="11892863"/>
                    <a:pt x="9956247" y="12197663"/>
                    <a:pt x="9589217" y="12197663"/>
                  </a:cubicBezTo>
                  <a:lnTo>
                    <a:pt x="862330" y="12197663"/>
                  </a:lnTo>
                  <a:cubicBezTo>
                    <a:pt x="495300" y="12197663"/>
                    <a:pt x="190500" y="11892863"/>
                    <a:pt x="190500" y="11525833"/>
                  </a:cubicBezTo>
                  <a:lnTo>
                    <a:pt x="190500" y="862330"/>
                  </a:lnTo>
                  <a:cubicBezTo>
                    <a:pt x="190500" y="495300"/>
                    <a:pt x="495300" y="190500"/>
                    <a:pt x="862330" y="190500"/>
                  </a:cubicBezTo>
                  <a:lnTo>
                    <a:pt x="9589217" y="190500"/>
                  </a:lnTo>
                  <a:cubicBezTo>
                    <a:pt x="9956247" y="190500"/>
                    <a:pt x="10261047" y="495300"/>
                    <a:pt x="10261047" y="862330"/>
                  </a:cubicBezTo>
                  <a:lnTo>
                    <a:pt x="10261047" y="927100"/>
                  </a:lnTo>
                  <a:close/>
                </a:path>
              </a:pathLst>
            </a:custGeom>
            <a:solidFill>
              <a:srgbClr val="D9D9D9"/>
            </a:solidFill>
          </p:spPr>
          <p:txBody>
            <a:bodyPr/>
            <a:lstStyle/>
            <a:p>
              <a:endParaRPr lang="en-AE"/>
            </a:p>
          </p:txBody>
        </p:sp>
      </p:grpSp>
      <p:grpSp>
        <p:nvGrpSpPr>
          <p:cNvPr id="11" name="Group 11"/>
          <p:cNvGrpSpPr/>
          <p:nvPr/>
        </p:nvGrpSpPr>
        <p:grpSpPr>
          <a:xfrm>
            <a:off x="9144000" y="4559762"/>
            <a:ext cx="6599819" cy="1168968"/>
            <a:chOff x="0" y="0"/>
            <a:chExt cx="22144691" cy="3922294"/>
          </a:xfrm>
        </p:grpSpPr>
        <p:sp>
          <p:nvSpPr>
            <p:cNvPr id="12" name="Freeform 12"/>
            <p:cNvSpPr/>
            <p:nvPr/>
          </p:nvSpPr>
          <p:spPr>
            <a:xfrm>
              <a:off x="-12700" y="-12700"/>
              <a:ext cx="22170092" cy="3947694"/>
            </a:xfrm>
            <a:custGeom>
              <a:avLst/>
              <a:gdLst/>
              <a:ahLst/>
              <a:cxnLst/>
              <a:rect l="l" t="t" r="r" b="b"/>
              <a:pathLst>
                <a:path w="22170092" h="3947694">
                  <a:moveTo>
                    <a:pt x="21307761" y="0"/>
                  </a:moveTo>
                  <a:lnTo>
                    <a:pt x="862330" y="0"/>
                  </a:lnTo>
                  <a:cubicBezTo>
                    <a:pt x="389890" y="0"/>
                    <a:pt x="0" y="389890"/>
                    <a:pt x="0" y="862330"/>
                  </a:cubicBezTo>
                  <a:lnTo>
                    <a:pt x="0" y="3085364"/>
                  </a:lnTo>
                  <a:cubicBezTo>
                    <a:pt x="0" y="3557804"/>
                    <a:pt x="389890" y="3947694"/>
                    <a:pt x="862330" y="3947694"/>
                  </a:cubicBezTo>
                  <a:lnTo>
                    <a:pt x="21307761" y="3947694"/>
                  </a:lnTo>
                  <a:cubicBezTo>
                    <a:pt x="21780201" y="3947694"/>
                    <a:pt x="22170092" y="3557804"/>
                    <a:pt x="22170092" y="3085364"/>
                  </a:cubicBezTo>
                  <a:lnTo>
                    <a:pt x="22170092" y="862330"/>
                  </a:lnTo>
                  <a:cubicBezTo>
                    <a:pt x="22170090" y="389890"/>
                    <a:pt x="21780201" y="0"/>
                    <a:pt x="21307761" y="0"/>
                  </a:cubicBezTo>
                  <a:close/>
                  <a:moveTo>
                    <a:pt x="21979590" y="927100"/>
                  </a:moveTo>
                  <a:lnTo>
                    <a:pt x="21979590" y="3085364"/>
                  </a:lnTo>
                  <a:cubicBezTo>
                    <a:pt x="21979590" y="3452394"/>
                    <a:pt x="21674790" y="3757194"/>
                    <a:pt x="21307761" y="3757194"/>
                  </a:cubicBezTo>
                  <a:lnTo>
                    <a:pt x="862330" y="3757194"/>
                  </a:lnTo>
                  <a:cubicBezTo>
                    <a:pt x="495300" y="3757194"/>
                    <a:pt x="190500" y="3452394"/>
                    <a:pt x="190500" y="3085364"/>
                  </a:cubicBezTo>
                  <a:lnTo>
                    <a:pt x="190500" y="862330"/>
                  </a:lnTo>
                  <a:cubicBezTo>
                    <a:pt x="190500" y="495300"/>
                    <a:pt x="495300" y="190500"/>
                    <a:pt x="862330" y="190500"/>
                  </a:cubicBezTo>
                  <a:lnTo>
                    <a:pt x="21307761" y="190500"/>
                  </a:lnTo>
                  <a:cubicBezTo>
                    <a:pt x="21674790" y="190500"/>
                    <a:pt x="21979590" y="495300"/>
                    <a:pt x="21979590" y="862330"/>
                  </a:cubicBezTo>
                  <a:lnTo>
                    <a:pt x="21979590" y="927100"/>
                  </a:lnTo>
                  <a:close/>
                </a:path>
              </a:pathLst>
            </a:custGeom>
            <a:solidFill>
              <a:srgbClr val="404040"/>
            </a:solidFill>
          </p:spPr>
          <p:txBody>
            <a:bodyPr/>
            <a:lstStyle/>
            <a:p>
              <a:endParaRPr lang="en-AE"/>
            </a:p>
          </p:txBody>
        </p:sp>
      </p:grpSp>
      <p:sp>
        <p:nvSpPr>
          <p:cNvPr id="13" name="TextBox 13"/>
          <p:cNvSpPr txBox="1"/>
          <p:nvPr/>
        </p:nvSpPr>
        <p:spPr>
          <a:xfrm>
            <a:off x="1813320" y="554043"/>
            <a:ext cx="6053767" cy="3085280"/>
          </a:xfrm>
          <a:prstGeom prst="rect">
            <a:avLst/>
          </a:prstGeom>
        </p:spPr>
        <p:txBody>
          <a:bodyPr lIns="0" tIns="0" rIns="0" bIns="0" rtlCol="0" anchor="t">
            <a:spAutoFit/>
          </a:bodyPr>
          <a:lstStyle/>
          <a:p>
            <a:pPr algn="l">
              <a:lnSpc>
                <a:spcPts val="7941"/>
              </a:lnSpc>
            </a:pPr>
            <a:r>
              <a:rPr lang="en-US" sz="8359" dirty="0">
                <a:solidFill>
                  <a:srgbClr val="000000"/>
                </a:solidFill>
                <a:latin typeface="IBM Plex Mono"/>
                <a:ea typeface="IBM Plex Mono"/>
                <a:cs typeface="IBM Plex Mono"/>
                <a:sym typeface="IBM Plex Mono"/>
              </a:rPr>
              <a:t>Porter's</a:t>
            </a:r>
          </a:p>
          <a:p>
            <a:pPr algn="l">
              <a:lnSpc>
                <a:spcPts val="7941"/>
              </a:lnSpc>
            </a:pPr>
            <a:r>
              <a:rPr lang="en-US" sz="8359" dirty="0">
                <a:solidFill>
                  <a:srgbClr val="000000"/>
                </a:solidFill>
                <a:latin typeface="IBM Plex Mono"/>
                <a:ea typeface="IBM Plex Mono"/>
                <a:cs typeface="IBM Plex Mono"/>
                <a:sym typeface="IBM Plex Mono"/>
              </a:rPr>
              <a:t>5 Forces Analysis</a:t>
            </a:r>
          </a:p>
        </p:txBody>
      </p:sp>
      <p:sp>
        <p:nvSpPr>
          <p:cNvPr id="14" name="TextBox 14"/>
          <p:cNvSpPr txBox="1"/>
          <p:nvPr/>
        </p:nvSpPr>
        <p:spPr>
          <a:xfrm>
            <a:off x="1813320" y="3758877"/>
            <a:ext cx="5242506" cy="5484495"/>
          </a:xfrm>
          <a:prstGeom prst="rect">
            <a:avLst/>
          </a:prstGeom>
        </p:spPr>
        <p:txBody>
          <a:bodyPr lIns="0" tIns="0" rIns="0" bIns="0" rtlCol="0" anchor="t">
            <a:spAutoFit/>
          </a:bodyPr>
          <a:lstStyle/>
          <a:p>
            <a:pPr algn="l">
              <a:lnSpc>
                <a:spcPts val="1814"/>
              </a:lnSpc>
            </a:pPr>
            <a:r>
              <a:rPr lang="en-US" sz="1500" dirty="0">
                <a:solidFill>
                  <a:srgbClr val="000000"/>
                </a:solidFill>
                <a:latin typeface="IBM Plex Mono"/>
                <a:ea typeface="IBM Plex Mono"/>
                <a:cs typeface="IBM Plex Mono"/>
                <a:sym typeface="IBM Plex Mono"/>
              </a:rPr>
              <a:t>Assess the competitiveness of your strategy using Porter’s Five Forces analysis, a structured approach for understanding the dynamics of your industry environment. </a:t>
            </a:r>
          </a:p>
          <a:p>
            <a:pPr algn="l">
              <a:lnSpc>
                <a:spcPts val="1814"/>
              </a:lnSpc>
            </a:pPr>
            <a:endParaRPr lang="en-US" sz="1500" dirty="0">
              <a:solidFill>
                <a:srgbClr val="000000"/>
              </a:solidFill>
              <a:latin typeface="IBM Plex Mono"/>
              <a:ea typeface="IBM Plex Mono"/>
              <a:cs typeface="IBM Plex Mono"/>
              <a:sym typeface="IBM Plex Mono"/>
            </a:endParaRPr>
          </a:p>
          <a:p>
            <a:pPr algn="l">
              <a:lnSpc>
                <a:spcPts val="1814"/>
              </a:lnSpc>
            </a:pPr>
            <a:r>
              <a:rPr lang="en-US" sz="1500" dirty="0">
                <a:solidFill>
                  <a:srgbClr val="000000"/>
                </a:solidFill>
                <a:latin typeface="IBM Plex Mono"/>
                <a:ea typeface="IBM Plex Mono"/>
                <a:cs typeface="IBM Plex Mono"/>
                <a:sym typeface="IBM Plex Mono"/>
              </a:rPr>
              <a:t>The framework enhances strategic awareness by systematically evaluating the forces shaping competition, enabling more informed and defensible strategic decisions.</a:t>
            </a:r>
          </a:p>
          <a:p>
            <a:pPr algn="l">
              <a:lnSpc>
                <a:spcPts val="1814"/>
              </a:lnSpc>
            </a:pPr>
            <a:endParaRPr lang="en-US" sz="1500" dirty="0">
              <a:solidFill>
                <a:srgbClr val="000000"/>
              </a:solidFill>
              <a:latin typeface="IBM Plex Mono"/>
              <a:ea typeface="IBM Plex Mono"/>
              <a:cs typeface="IBM Plex Mono"/>
              <a:sym typeface="IBM Plex Mono"/>
            </a:endParaRPr>
          </a:p>
          <a:p>
            <a:pPr algn="l">
              <a:lnSpc>
                <a:spcPts val="1814"/>
              </a:lnSpc>
            </a:pPr>
            <a:r>
              <a:rPr lang="en-US" sz="1500" dirty="0">
                <a:solidFill>
                  <a:srgbClr val="000000"/>
                </a:solidFill>
                <a:latin typeface="IBM Plex Mono"/>
                <a:ea typeface="IBM Plex Mono"/>
                <a:cs typeface="IBM Plex Mono"/>
                <a:sym typeface="IBM Plex Mono"/>
              </a:rPr>
              <a:t>The analysis supports profitability assessment by providing a comprehensive view of industry structure, extending beyond direct competitors to include broader market and structural influences.</a:t>
            </a:r>
          </a:p>
          <a:p>
            <a:pPr algn="l">
              <a:lnSpc>
                <a:spcPts val="1814"/>
              </a:lnSpc>
            </a:pPr>
            <a:endParaRPr lang="en-US" sz="1500" dirty="0">
              <a:solidFill>
                <a:srgbClr val="000000"/>
              </a:solidFill>
              <a:latin typeface="IBM Plex Mono"/>
              <a:ea typeface="IBM Plex Mono"/>
              <a:cs typeface="IBM Plex Mono"/>
              <a:sym typeface="IBM Plex Mono"/>
            </a:endParaRPr>
          </a:p>
          <a:p>
            <a:pPr algn="l">
              <a:lnSpc>
                <a:spcPts val="1814"/>
              </a:lnSpc>
            </a:pPr>
            <a:r>
              <a:rPr lang="en-US" sz="1500" dirty="0">
                <a:solidFill>
                  <a:srgbClr val="000000"/>
                </a:solidFill>
                <a:latin typeface="IBM Plex Mono"/>
                <a:ea typeface="IBM Plex Mono"/>
                <a:cs typeface="IBM Plex Mono"/>
                <a:sym typeface="IBM Plex Mono"/>
              </a:rPr>
              <a:t>The five forces examined are competitive rivalry, supplier power, buyer power, threat of substitutes, and threat of new entrants. By assessing these forces, organizations can define appropriate competitive strategies, anticipate industry shifts, and evaluate long term strategic positioning.</a:t>
            </a:r>
          </a:p>
          <a:p>
            <a:pPr algn="l">
              <a:lnSpc>
                <a:spcPts val="1814"/>
              </a:lnSpc>
            </a:pPr>
            <a:endParaRPr lang="en-US" sz="1500" dirty="0">
              <a:solidFill>
                <a:srgbClr val="000000"/>
              </a:solidFill>
              <a:latin typeface="IBM Plex Mono"/>
              <a:ea typeface="IBM Plex Mono"/>
              <a:cs typeface="IBM Plex Mono"/>
              <a:sym typeface="IBM Plex Mono"/>
            </a:endParaRPr>
          </a:p>
        </p:txBody>
      </p:sp>
      <p:sp>
        <p:nvSpPr>
          <p:cNvPr id="15" name="TextBox 15"/>
          <p:cNvSpPr txBox="1"/>
          <p:nvPr/>
        </p:nvSpPr>
        <p:spPr>
          <a:xfrm>
            <a:off x="9640525" y="4658449"/>
            <a:ext cx="5606769" cy="941527"/>
          </a:xfrm>
          <a:prstGeom prst="rect">
            <a:avLst/>
          </a:prstGeom>
        </p:spPr>
        <p:txBody>
          <a:bodyPr lIns="0" tIns="0" rIns="0" bIns="0" rtlCol="0" anchor="t">
            <a:spAutoFit/>
          </a:bodyPr>
          <a:lstStyle/>
          <a:p>
            <a:pPr algn="ctr">
              <a:lnSpc>
                <a:spcPts val="1864"/>
              </a:lnSpc>
            </a:pPr>
            <a:r>
              <a:rPr lang="en-US" sz="1351" b="1" spc="148">
                <a:solidFill>
                  <a:srgbClr val="000000"/>
                </a:solidFill>
                <a:latin typeface="IBM Plex Mono Bold"/>
                <a:ea typeface="IBM Plex Mono Bold"/>
                <a:cs typeface="IBM Plex Mono Bold"/>
                <a:sym typeface="IBM Plex Mono Bold"/>
              </a:rPr>
              <a:t>COMPETITIVE RIVALRY:</a:t>
            </a:r>
            <a:r>
              <a:rPr lang="en-US" sz="1351" spc="148">
                <a:solidFill>
                  <a:srgbClr val="000000"/>
                </a:solidFill>
                <a:latin typeface="IBM Plex Mono"/>
                <a:ea typeface="IBM Plex Mono"/>
                <a:cs typeface="IBM Plex Mono"/>
                <a:sym typeface="IBM Plex Mono"/>
              </a:rPr>
              <a:t> WHO ARE OUR DIRECT AND INDIRECT COMPETITORS, AND HOW INTENSE KEEPS COMPETITION IN OUR INDUSTRY IN TERMS OF PRICING, DIFFERENTIATION, AND MARKET SHARE?</a:t>
            </a:r>
          </a:p>
        </p:txBody>
      </p:sp>
      <p:sp>
        <p:nvSpPr>
          <p:cNvPr id="16" name="TextBox 16"/>
          <p:cNvSpPr txBox="1"/>
          <p:nvPr/>
        </p:nvSpPr>
        <p:spPr>
          <a:xfrm>
            <a:off x="9395552" y="6510851"/>
            <a:ext cx="2668896" cy="2770214"/>
          </a:xfrm>
          <a:prstGeom prst="rect">
            <a:avLst/>
          </a:prstGeom>
        </p:spPr>
        <p:txBody>
          <a:bodyPr lIns="0" tIns="0" rIns="0" bIns="0" rtlCol="0" anchor="t">
            <a:spAutoFit/>
          </a:bodyPr>
          <a:lstStyle/>
          <a:p>
            <a:pPr algn="ctr">
              <a:lnSpc>
                <a:spcPts val="1863"/>
              </a:lnSpc>
            </a:pPr>
            <a:r>
              <a:rPr lang="en-US" sz="1350" b="1" spc="148">
                <a:solidFill>
                  <a:srgbClr val="000000"/>
                </a:solidFill>
                <a:latin typeface="IBM Plex Mono Bold"/>
                <a:ea typeface="IBM Plex Mono Bold"/>
                <a:cs typeface="IBM Plex Mono Bold"/>
                <a:sym typeface="IBM Plex Mono Bold"/>
              </a:rPr>
              <a:t>THREAT OF NEW ENTRANTS:</a:t>
            </a:r>
            <a:r>
              <a:rPr lang="en-US" sz="1350" spc="148">
                <a:solidFill>
                  <a:srgbClr val="000000"/>
                </a:solidFill>
                <a:latin typeface="IBM Plex Mono"/>
                <a:ea typeface="IBM Plex Mono"/>
                <a:cs typeface="IBM Plex Mono"/>
                <a:sym typeface="IBM Plex Mono"/>
              </a:rPr>
              <a:t> HOW ATTRACTIVE IS OUR INDUSTRY TO POTENTIAL ENTRANTS, AND WHAT STRUCTURAL BARRIERS (CAPITAL REQUIREMENTS, REGULATION, SCALE, BRAND, SWITCHING COSTS) PROTECT OUR POSITION?</a:t>
            </a:r>
          </a:p>
        </p:txBody>
      </p:sp>
      <p:sp>
        <p:nvSpPr>
          <p:cNvPr id="17" name="TextBox 17"/>
          <p:cNvSpPr txBox="1"/>
          <p:nvPr/>
        </p:nvSpPr>
        <p:spPr>
          <a:xfrm>
            <a:off x="12878743" y="6510851"/>
            <a:ext cx="2559910" cy="2357288"/>
          </a:xfrm>
          <a:prstGeom prst="rect">
            <a:avLst/>
          </a:prstGeom>
        </p:spPr>
        <p:txBody>
          <a:bodyPr lIns="0" tIns="0" rIns="0" bIns="0" rtlCol="0" anchor="t">
            <a:spAutoFit/>
          </a:bodyPr>
          <a:lstStyle/>
          <a:p>
            <a:pPr algn="ctr">
              <a:lnSpc>
                <a:spcPts val="1864"/>
              </a:lnSpc>
            </a:pPr>
            <a:r>
              <a:rPr lang="en-US" sz="1351" b="1" spc="148">
                <a:solidFill>
                  <a:srgbClr val="000000"/>
                </a:solidFill>
                <a:latin typeface="IBM Plex Mono Bold"/>
                <a:ea typeface="IBM Plex Mono Bold"/>
                <a:cs typeface="IBM Plex Mono Bold"/>
                <a:sym typeface="IBM Plex Mono Bold"/>
              </a:rPr>
              <a:t>THREAT OF SUBSTITUTES:</a:t>
            </a:r>
            <a:r>
              <a:rPr lang="en-US" sz="1351" spc="148">
                <a:solidFill>
                  <a:srgbClr val="000000"/>
                </a:solidFill>
                <a:latin typeface="IBM Plex Mono"/>
                <a:ea typeface="IBM Plex Mono"/>
                <a:cs typeface="IBM Plex Mono"/>
                <a:sym typeface="IBM Plex Mono"/>
              </a:rPr>
              <a:t> WHAT ALTERNATIVE PRODUCTS OR SERVICES COULD SATISFY THE SAME CUSTOMER NEEDS, AND HOW DO THEIR PRICE, PERFORMANCE, AND AVAILABILITY COMPARE TO OURS?</a:t>
            </a:r>
          </a:p>
        </p:txBody>
      </p:sp>
      <p:sp>
        <p:nvSpPr>
          <p:cNvPr id="18" name="TextBox 18"/>
          <p:cNvSpPr txBox="1"/>
          <p:nvPr/>
        </p:nvSpPr>
        <p:spPr>
          <a:xfrm>
            <a:off x="12809966" y="1081382"/>
            <a:ext cx="2697463" cy="2592615"/>
          </a:xfrm>
          <a:prstGeom prst="rect">
            <a:avLst/>
          </a:prstGeom>
        </p:spPr>
        <p:txBody>
          <a:bodyPr lIns="0" tIns="0" rIns="0" bIns="0" rtlCol="0" anchor="t">
            <a:spAutoFit/>
          </a:bodyPr>
          <a:lstStyle/>
          <a:p>
            <a:pPr algn="ctr">
              <a:lnSpc>
                <a:spcPts val="1902"/>
              </a:lnSpc>
            </a:pPr>
            <a:r>
              <a:rPr lang="en-US" sz="1378" b="1" spc="151">
                <a:solidFill>
                  <a:srgbClr val="000000"/>
                </a:solidFill>
                <a:latin typeface="IBM Plex Mono Bold"/>
                <a:ea typeface="IBM Plex Mono Bold"/>
                <a:cs typeface="IBM Plex Mono Bold"/>
                <a:sym typeface="IBM Plex Mono Bold"/>
              </a:rPr>
              <a:t>SUPPLIER BARGAINING POWER:</a:t>
            </a:r>
            <a:r>
              <a:rPr lang="en-US" sz="1378" spc="151">
                <a:solidFill>
                  <a:srgbClr val="000000"/>
                </a:solidFill>
                <a:latin typeface="IBM Plex Mono"/>
                <a:ea typeface="IBM Plex Mono"/>
                <a:cs typeface="IBM Plex Mono"/>
                <a:sym typeface="IBM Plex Mono"/>
              </a:rPr>
              <a:t> HOW CONCENTRATED ARE OUR SUPPLIERS, HOW CRITICAL ARE THEIR INPUTS, AND WHAT IS THE IMPACT OF SWITCHING COSTS ON OUR COST STRUCTURE AND OPERATIONAL FLEXIBILITY?</a:t>
            </a:r>
          </a:p>
        </p:txBody>
      </p:sp>
      <p:sp>
        <p:nvSpPr>
          <p:cNvPr id="19" name="TextBox 19"/>
          <p:cNvSpPr txBox="1"/>
          <p:nvPr/>
        </p:nvSpPr>
        <p:spPr>
          <a:xfrm>
            <a:off x="9395510" y="1081382"/>
            <a:ext cx="2604302" cy="2356655"/>
          </a:xfrm>
          <a:prstGeom prst="rect">
            <a:avLst/>
          </a:prstGeom>
        </p:spPr>
        <p:txBody>
          <a:bodyPr lIns="0" tIns="0" rIns="0" bIns="0" rtlCol="0" anchor="t">
            <a:spAutoFit/>
          </a:bodyPr>
          <a:lstStyle/>
          <a:p>
            <a:pPr algn="ctr">
              <a:lnSpc>
                <a:spcPts val="1902"/>
              </a:lnSpc>
            </a:pPr>
            <a:r>
              <a:rPr lang="en-US" sz="1378" b="1" spc="151">
                <a:solidFill>
                  <a:srgbClr val="000000"/>
                </a:solidFill>
                <a:latin typeface="IBM Plex Mono Bold"/>
                <a:ea typeface="IBM Plex Mono Bold"/>
                <a:cs typeface="IBM Plex Mono Bold"/>
                <a:sym typeface="IBM Plex Mono Bold"/>
              </a:rPr>
              <a:t>BUYER BARGAINING POWER:</a:t>
            </a:r>
            <a:r>
              <a:rPr lang="en-US" sz="1378" spc="151">
                <a:solidFill>
                  <a:srgbClr val="000000"/>
                </a:solidFill>
                <a:latin typeface="IBM Plex Mono"/>
                <a:ea typeface="IBM Plex Mono"/>
                <a:cs typeface="IBM Plex Mono"/>
                <a:sym typeface="IBM Plex Mono"/>
              </a:rPr>
              <a:t> HOW CONCENTRATED ARE OUR CUSTOMERS, HOW PRICE SENSITIVE ARE THEY, AND TO WHAT EXTENT CAN THEY INFLUENCE PRICING, TERMS, OR PRODUCT OR SERVICE REQUIREMENTS?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28225" y="190500"/>
            <a:ext cx="8831549" cy="591829"/>
          </a:xfrm>
          <a:prstGeom prst="rect">
            <a:avLst/>
          </a:prstGeom>
        </p:spPr>
        <p:txBody>
          <a:bodyPr wrap="square" lIns="0" tIns="0" rIns="0" bIns="0" rtlCol="0" anchor="t">
            <a:spAutoFit/>
          </a:bodyPr>
          <a:lstStyle/>
          <a:p>
            <a:pPr algn="ctr">
              <a:lnSpc>
                <a:spcPts val="4799"/>
              </a:lnSpc>
            </a:pPr>
            <a:r>
              <a:rPr lang="en-US" sz="3999" dirty="0">
                <a:solidFill>
                  <a:srgbClr val="404040"/>
                </a:solidFill>
                <a:latin typeface="IBM Plex Mono"/>
                <a:ea typeface="IBM Plex Mono"/>
                <a:cs typeface="IBM Plex Mono"/>
                <a:sym typeface="IBM Plex Mono"/>
              </a:rPr>
              <a:t>Porter’s 5 Forces Analysis</a:t>
            </a:r>
          </a:p>
        </p:txBody>
      </p:sp>
      <p:sp>
        <p:nvSpPr>
          <p:cNvPr id="43" name="TextBox 43"/>
          <p:cNvSpPr txBox="1"/>
          <p:nvPr/>
        </p:nvSpPr>
        <p:spPr>
          <a:xfrm>
            <a:off x="0" y="10013480"/>
            <a:ext cx="1371600" cy="212724"/>
          </a:xfrm>
          <a:prstGeom prst="rect">
            <a:avLst/>
          </a:prstGeom>
        </p:spPr>
        <p:txBody>
          <a:bodyPr lIns="0" tIns="0" rIns="0" bIns="0" rtlCol="0" anchor="t">
            <a:spAutoFit/>
          </a:bodyPr>
          <a:lstStyle/>
          <a:p>
            <a:pPr algn="ctr">
              <a:lnSpc>
                <a:spcPts val="1249"/>
              </a:lnSpc>
            </a:pPr>
            <a:r>
              <a:rPr lang="en-US" sz="2499" b="1" spc="-174">
                <a:solidFill>
                  <a:srgbClr val="000000"/>
                </a:solidFill>
                <a:latin typeface="Neue Montreal Bold"/>
                <a:ea typeface="Neue Montreal Bold"/>
                <a:cs typeface="Neue Montreal Bold"/>
                <a:sym typeface="Neue Montreal Bold"/>
              </a:rPr>
              <a:t>Loay</a:t>
            </a:r>
            <a:r>
              <a:rPr lang="en-US" sz="2499" spc="-174">
                <a:solidFill>
                  <a:srgbClr val="000000"/>
                </a:solidFill>
                <a:latin typeface="Neue Montreal Light"/>
                <a:ea typeface="Neue Montreal Light"/>
                <a:cs typeface="Neue Montreal Light"/>
                <a:sym typeface="Neue Montreal Light"/>
              </a:rPr>
              <a:t>Dirar</a:t>
            </a:r>
          </a:p>
        </p:txBody>
      </p:sp>
      <p:graphicFrame>
        <p:nvGraphicFramePr>
          <p:cNvPr id="46" name="Table 45">
            <a:extLst>
              <a:ext uri="{FF2B5EF4-FFF2-40B4-BE49-F238E27FC236}">
                <a16:creationId xmlns:a16="http://schemas.microsoft.com/office/drawing/2014/main" id="{9C0B4279-4AB3-1F64-8EC9-9327819F1E4D}"/>
              </a:ext>
            </a:extLst>
          </p:cNvPr>
          <p:cNvGraphicFramePr>
            <a:graphicFrameLocks noGrp="1"/>
          </p:cNvGraphicFramePr>
          <p:nvPr>
            <p:extLst>
              <p:ext uri="{D42A27DB-BD31-4B8C-83A1-F6EECF244321}">
                <p14:modId xmlns:p14="http://schemas.microsoft.com/office/powerpoint/2010/main" val="3504329773"/>
              </p:ext>
            </p:extLst>
          </p:nvPr>
        </p:nvGraphicFramePr>
        <p:xfrm>
          <a:off x="952499" y="1104900"/>
          <a:ext cx="16383000" cy="7355790"/>
        </p:xfrm>
        <a:graphic>
          <a:graphicData uri="http://schemas.openxmlformats.org/drawingml/2006/table">
            <a:tbl>
              <a:tblPr/>
              <a:tblGrid>
                <a:gridCol w="3200400">
                  <a:extLst>
                    <a:ext uri="{9D8B030D-6E8A-4147-A177-3AD203B41FA5}">
                      <a16:colId xmlns:a16="http://schemas.microsoft.com/office/drawing/2014/main" val="1742725267"/>
                    </a:ext>
                  </a:extLst>
                </a:gridCol>
                <a:gridCol w="7721600">
                  <a:extLst>
                    <a:ext uri="{9D8B030D-6E8A-4147-A177-3AD203B41FA5}">
                      <a16:colId xmlns:a16="http://schemas.microsoft.com/office/drawing/2014/main" val="21417830"/>
                    </a:ext>
                  </a:extLst>
                </a:gridCol>
                <a:gridCol w="5461000">
                  <a:extLst>
                    <a:ext uri="{9D8B030D-6E8A-4147-A177-3AD203B41FA5}">
                      <a16:colId xmlns:a16="http://schemas.microsoft.com/office/drawing/2014/main" val="2016587838"/>
                    </a:ext>
                  </a:extLst>
                </a:gridCol>
              </a:tblGrid>
              <a:tr h="762000">
                <a:tc>
                  <a:txBody>
                    <a:bodyPr/>
                    <a:lstStyle/>
                    <a:p>
                      <a:pPr>
                        <a:buNone/>
                      </a:pPr>
                      <a:r>
                        <a:rPr lang="en-US" sz="1600" b="0" dirty="0">
                          <a:solidFill>
                            <a:schemeClr val="bg1"/>
                          </a:solidFill>
                          <a:latin typeface="IBM Plex Mono" panose="020B0509050203000203" pitchFamily="49" charset="77"/>
                        </a:rPr>
                        <a:t>Force</a:t>
                      </a:r>
                    </a:p>
                  </a:txBody>
                  <a:tcPr marL="47145" marR="47145" marT="23573" marB="23573"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buNone/>
                      </a:pPr>
                      <a:r>
                        <a:rPr lang="en-US" sz="1600" b="0" dirty="0">
                          <a:solidFill>
                            <a:schemeClr val="bg1"/>
                          </a:solidFill>
                          <a:latin typeface="IBM Plex Mono" panose="020B0509050203000203" pitchFamily="49" charset="77"/>
                        </a:rPr>
                        <a:t>Strategic Question</a:t>
                      </a:r>
                    </a:p>
                  </a:txBody>
                  <a:tcPr marL="47145" marR="47145" marT="23573" marB="235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buNone/>
                      </a:pPr>
                      <a:r>
                        <a:rPr lang="en-US" sz="1600" b="0" dirty="0">
                          <a:solidFill>
                            <a:schemeClr val="bg1"/>
                          </a:solidFill>
                          <a:latin typeface="IBM Plex Mono" panose="020B0509050203000203" pitchFamily="49" charset="77"/>
                        </a:rPr>
                        <a:t>Impact Rating (+ / –)</a:t>
                      </a:r>
                    </a:p>
                  </a:txBody>
                  <a:tcPr marL="47145" marR="47145" marT="23573" marB="23573"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066754099"/>
                  </a:ext>
                </a:extLst>
              </a:tr>
              <a:tr h="1245580">
                <a:tc>
                  <a:txBody>
                    <a:bodyPr/>
                    <a:lstStyle/>
                    <a:p>
                      <a:pPr>
                        <a:buNone/>
                      </a:pPr>
                      <a:r>
                        <a:rPr lang="en-US" sz="1600" b="0" dirty="0">
                          <a:solidFill>
                            <a:schemeClr val="bg1"/>
                          </a:solidFill>
                          <a:latin typeface="IBM Plex Mono" panose="020B0509050203000203" pitchFamily="49" charset="77"/>
                        </a:rPr>
                        <a:t>Competitive Rivalry</a:t>
                      </a:r>
                    </a:p>
                  </a:txBody>
                  <a:tcPr marL="47145" marR="47145" marT="23573" marB="23573"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4C36"/>
                    </a:solidFill>
                  </a:tcPr>
                </a:tc>
                <a:tc>
                  <a:txBody>
                    <a:bodyPr/>
                    <a:lstStyle/>
                    <a:p>
                      <a:pPr>
                        <a:buNone/>
                      </a:pPr>
                      <a:r>
                        <a:rPr lang="en-US" sz="1600" b="0" dirty="0">
                          <a:latin typeface="IBM Plex Mono" panose="020B0509050203000203" pitchFamily="49" charset="77"/>
                        </a:rPr>
                        <a:t>Who are our direct and indirect competitors, and how intense is competition in terms of pricing, differentiation, and market share?</a:t>
                      </a:r>
                    </a:p>
                  </a:txBody>
                  <a:tcPr marL="47145" marR="47145" marT="23573" marB="235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600" b="0" kern="1200" dirty="0">
                          <a:solidFill>
                            <a:schemeClr val="tx1"/>
                          </a:solidFill>
                          <a:latin typeface="IBM Plex Mono" panose="020B0509050203000203" pitchFamily="49" charset="77"/>
                          <a:ea typeface="+mn-ea"/>
                          <a:cs typeface="+mn-cs"/>
                        </a:rPr>
                        <a:t>Assign (–) if rivalry is intense (price wars, low differentiation). Assign (+) if rivalry is limited or competition is disciplined.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5247092"/>
                  </a:ext>
                </a:extLst>
              </a:tr>
              <a:tr h="1082753">
                <a:tc>
                  <a:txBody>
                    <a:bodyPr/>
                    <a:lstStyle/>
                    <a:p>
                      <a:pPr>
                        <a:buNone/>
                      </a:pPr>
                      <a:r>
                        <a:rPr lang="en-US" sz="1600" b="0" dirty="0">
                          <a:solidFill>
                            <a:schemeClr val="bg1"/>
                          </a:solidFill>
                          <a:latin typeface="IBM Plex Mono" panose="020B0509050203000203" pitchFamily="49" charset="77"/>
                        </a:rPr>
                        <a:t>Threat of </a:t>
                      </a:r>
                      <a:r>
                        <a:rPr lang="en-US" sz="1600" b="0" kern="1200" dirty="0">
                          <a:solidFill>
                            <a:schemeClr val="bg1"/>
                          </a:solidFill>
                          <a:latin typeface="IBM Plex Mono" panose="020B0509050203000203" pitchFamily="49" charset="77"/>
                        </a:rPr>
                        <a:t>Nwe</a:t>
                      </a:r>
                      <a:r>
                        <a:rPr lang="en-US" sz="1600" b="0" dirty="0">
                          <a:solidFill>
                            <a:schemeClr val="bg1"/>
                          </a:solidFill>
                          <a:latin typeface="IBM Plex Mono" panose="020B0509050203000203" pitchFamily="49" charset="77"/>
                        </a:rPr>
                        <a:t> Entrants</a:t>
                      </a:r>
                    </a:p>
                  </a:txBody>
                  <a:tcPr marL="47145" marR="47145" marT="23573" marB="23573"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4C36"/>
                    </a:solidFill>
                  </a:tcPr>
                </a:tc>
                <a:tc>
                  <a:txBody>
                    <a:bodyPr/>
                    <a:lstStyle/>
                    <a:p>
                      <a:pPr>
                        <a:buNone/>
                      </a:pPr>
                      <a:r>
                        <a:rPr lang="en-US" sz="1600" b="0">
                          <a:latin typeface="IBM Plex Mono" panose="020B0509050203000203" pitchFamily="49" charset="77"/>
                        </a:rPr>
                        <a:t>How attractive is our industry to new entrants, and what structural barriers protect our competitive position?</a:t>
                      </a:r>
                    </a:p>
                  </a:txBody>
                  <a:tcPr marL="47145" marR="47145" marT="23573" marB="235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600" b="0" kern="1200" dirty="0">
                          <a:solidFill>
                            <a:schemeClr val="tx1"/>
                          </a:solidFill>
                          <a:latin typeface="IBM Plex Mono" panose="020B0509050203000203" pitchFamily="49" charset="77"/>
                          <a:ea typeface="+mn-ea"/>
                          <a:cs typeface="+mn-cs"/>
                        </a:rPr>
                        <a:t>Assign (–) if entry barriers are low and new entrants are likely. Assign (+) if barriers are high (capital, regulation, scale, brand).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590813"/>
                  </a:ext>
                </a:extLst>
              </a:tr>
              <a:tr h="1421819">
                <a:tc>
                  <a:txBody>
                    <a:bodyPr/>
                    <a:lstStyle/>
                    <a:p>
                      <a:pPr>
                        <a:buNone/>
                      </a:pPr>
                      <a:r>
                        <a:rPr lang="en-US" sz="1600" b="0" dirty="0">
                          <a:solidFill>
                            <a:schemeClr val="bg1"/>
                          </a:solidFill>
                          <a:latin typeface="IBM Plex Mono" panose="020B0509050203000203" pitchFamily="49" charset="77"/>
                        </a:rPr>
                        <a:t>Threat of Substitutes</a:t>
                      </a:r>
                    </a:p>
                  </a:txBody>
                  <a:tcPr marL="47145" marR="47145" marT="23573" marB="23573"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4C36"/>
                    </a:solidFill>
                  </a:tcPr>
                </a:tc>
                <a:tc>
                  <a:txBody>
                    <a:bodyPr/>
                    <a:lstStyle/>
                    <a:p>
                      <a:pPr>
                        <a:buNone/>
                      </a:pPr>
                      <a:r>
                        <a:rPr lang="en-US" sz="1600" b="0">
                          <a:latin typeface="IBM Plex Mono" panose="020B0509050203000203" pitchFamily="49" charset="77"/>
                        </a:rPr>
                        <a:t>What alternative products or services could meet the same customer needs, and how do they compare on price, performance, and availability?</a:t>
                      </a:r>
                    </a:p>
                  </a:txBody>
                  <a:tcPr marL="47145" marR="47145" marT="23573" marB="235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600" b="0" kern="1200" dirty="0">
                          <a:solidFill>
                            <a:schemeClr val="tx1"/>
                          </a:solidFill>
                          <a:latin typeface="IBM Plex Mono" panose="020B0509050203000203" pitchFamily="49" charset="77"/>
                          <a:ea typeface="+mn-ea"/>
                          <a:cs typeface="+mn-cs"/>
                        </a:rPr>
                        <a:t>Assign (–) if substitutes are affordable, available, and comparable. Assign (+) if substitutes are limited, inferior, or costly to switch to.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6831121"/>
                  </a:ext>
                </a:extLst>
              </a:tr>
              <a:tr h="1421819">
                <a:tc>
                  <a:txBody>
                    <a:bodyPr/>
                    <a:lstStyle/>
                    <a:p>
                      <a:pPr>
                        <a:buNone/>
                      </a:pPr>
                      <a:r>
                        <a:rPr lang="en-US" sz="1600" b="0" dirty="0">
                          <a:solidFill>
                            <a:schemeClr val="bg1"/>
                          </a:solidFill>
                          <a:latin typeface="IBM Plex Mono" panose="020B0509050203000203" pitchFamily="49" charset="77"/>
                        </a:rPr>
                        <a:t>Supplier Bargaining Power</a:t>
                      </a:r>
                    </a:p>
                  </a:txBody>
                  <a:tcPr marL="47145" marR="47145" marT="23573" marB="23573"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4C36"/>
                    </a:solidFill>
                  </a:tcPr>
                </a:tc>
                <a:tc>
                  <a:txBody>
                    <a:bodyPr/>
                    <a:lstStyle/>
                    <a:p>
                      <a:pPr>
                        <a:buNone/>
                      </a:pPr>
                      <a:r>
                        <a:rPr lang="en-US" sz="1600" b="0">
                          <a:latin typeface="IBM Plex Mono" panose="020B0509050203000203" pitchFamily="49" charset="77"/>
                        </a:rPr>
                        <a:t>How concentrated are our suppliers, how critical are their inputs, and how do switching costs affect our cost structure and flexibility?</a:t>
                      </a:r>
                    </a:p>
                  </a:txBody>
                  <a:tcPr marL="47145" marR="47145" marT="23573" marB="235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600" b="0" kern="1200" dirty="0">
                          <a:solidFill>
                            <a:schemeClr val="tx1"/>
                          </a:solidFill>
                          <a:latin typeface="IBM Plex Mono" panose="020B0509050203000203" pitchFamily="49" charset="77"/>
                          <a:ea typeface="+mn-ea"/>
                          <a:cs typeface="+mn-cs"/>
                        </a:rPr>
                        <a:t>Assign (–) if suppliers are concentrated or switching costs are high. Assign (+) if suppliers are fragmented or inputs are easily substitutable.</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9942402"/>
                  </a:ext>
                </a:extLst>
              </a:tr>
              <a:tr h="1421819">
                <a:tc>
                  <a:txBody>
                    <a:bodyPr/>
                    <a:lstStyle/>
                    <a:p>
                      <a:pPr>
                        <a:buNone/>
                      </a:pPr>
                      <a:r>
                        <a:rPr lang="en-US" sz="1600" b="0" dirty="0">
                          <a:solidFill>
                            <a:schemeClr val="bg1"/>
                          </a:solidFill>
                          <a:latin typeface="IBM Plex Mono" panose="020B0509050203000203" pitchFamily="49" charset="77"/>
                        </a:rPr>
                        <a:t>Buyer Bargaining Power</a:t>
                      </a:r>
                    </a:p>
                  </a:txBody>
                  <a:tcPr marL="47145" marR="47145" marT="23573" marB="23573"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DE4C36"/>
                    </a:solidFill>
                  </a:tcPr>
                </a:tc>
                <a:tc>
                  <a:txBody>
                    <a:bodyPr/>
                    <a:lstStyle/>
                    <a:p>
                      <a:pPr>
                        <a:buNone/>
                      </a:pPr>
                      <a:r>
                        <a:rPr lang="en-US" sz="1600" b="0" dirty="0">
                          <a:latin typeface="IBM Plex Mono" panose="020B0509050203000203" pitchFamily="49" charset="77"/>
                        </a:rPr>
                        <a:t>How concentrated are our customers, how price-sensitive are they, and to what extent can they influence pricing, terms, and requirements?</a:t>
                      </a:r>
                    </a:p>
                  </a:txBody>
                  <a:tcPr marL="47145" marR="47145" marT="23573" marB="235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buNone/>
                      </a:pPr>
                      <a:r>
                        <a:rPr lang="en-US" sz="1600" b="0" kern="1200" dirty="0">
                          <a:solidFill>
                            <a:schemeClr val="tx1"/>
                          </a:solidFill>
                          <a:latin typeface="IBM Plex Mono" panose="020B0509050203000203" pitchFamily="49" charset="77"/>
                          <a:ea typeface="+mn-ea"/>
                          <a:cs typeface="+mn-cs"/>
                        </a:rPr>
                        <a:t>Assign (–) if buyers are concentrated and highly price-sensitive. Assign (+) if buyers are fragmented and switching costs are high.</a:t>
                      </a:r>
                    </a:p>
                  </a:txBody>
                  <a:tcPr anchor="ctr">
                    <a:lnL w="12700" cap="flat" cmpd="sng" algn="ctr">
                      <a:solidFill>
                        <a:schemeClr val="tx1"/>
                      </a:solidFill>
                      <a:prstDash val="solid"/>
                      <a:round/>
                      <a:headEnd type="none" w="med" len="med"/>
                      <a:tailEnd type="none" w="med" len="med"/>
                    </a:lnL>
                    <a:lnR w="12700" cmpd="sng">
                      <a:noFill/>
                      <a:prstDash val="soli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552145195"/>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552</Words>
  <Application>Microsoft Macintosh PowerPoint</Application>
  <PresentationFormat>Custom</PresentationFormat>
  <Paragraphs>35</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Neue Montreal Light</vt:lpstr>
      <vt:lpstr>IBM Plex Mono Bold</vt:lpstr>
      <vt:lpstr>IBM Plex Mono</vt:lpstr>
      <vt:lpstr>Arial</vt:lpstr>
      <vt:lpstr>Calibri</vt:lpstr>
      <vt:lpstr>Neue Montreal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Porter's 5 Forces Analysis</dc:title>
  <cp:lastModifiedBy>Loay Dirar</cp:lastModifiedBy>
  <cp:revision>4</cp:revision>
  <dcterms:created xsi:type="dcterms:W3CDTF">2006-08-16T00:00:00Z</dcterms:created>
  <dcterms:modified xsi:type="dcterms:W3CDTF">2025-12-21T19:28:02Z</dcterms:modified>
  <dc:identifier>DAG8K9XXuQE</dc:identifier>
</cp:coreProperties>
</file>