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57" r:id="rId3"/>
  </p:sldIdLst>
  <p:sldSz cx="18288000" cy="10287000"/>
  <p:notesSz cx="6858000" cy="9144000"/>
  <p:embeddedFontLst>
    <p:embeddedFont>
      <p:font typeface="IBM Plex Mono" panose="020B0509050203000203" pitchFamily="49" charset="77"/>
      <p:regular r:id="rId4"/>
      <p:bold r:id="rId5"/>
      <p:italic r:id="rId6"/>
      <p:boldItalic r:id="rId7"/>
    </p:embeddedFont>
    <p:embeddedFont>
      <p:font typeface="Neue Montreal Bold"/>
      <p:regular r:id="rId8"/>
      <p:bold r:id="rId9"/>
    </p:embeddedFont>
    <p:embeddedFont>
      <p:font typeface="Neue Montreal Light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E4C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5" autoAdjust="0"/>
    <p:restoredTop sz="94620" autoAdjust="0"/>
  </p:normalViewPr>
  <p:slideViewPr>
    <p:cSldViewPr>
      <p:cViewPr>
        <p:scale>
          <a:sx n="67" d="100"/>
          <a:sy n="67" d="100"/>
        </p:scale>
        <p:origin x="832" y="3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3BF0B-65CB-BFA9-F2AA-00617A5EC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DEED0317-5D81-0A9B-4745-62B9B3F848FD}"/>
              </a:ext>
            </a:extLst>
          </p:cNvPr>
          <p:cNvSpPr txBox="1"/>
          <p:nvPr/>
        </p:nvSpPr>
        <p:spPr>
          <a:xfrm>
            <a:off x="0" y="10013480"/>
            <a:ext cx="1371600" cy="212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sz="2499" b="1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4FDBEB9-E54E-41AA-21A7-8A9B328C6C68}"/>
              </a:ext>
            </a:extLst>
          </p:cNvPr>
          <p:cNvGrpSpPr/>
          <p:nvPr/>
        </p:nvGrpSpPr>
        <p:grpSpPr>
          <a:xfrm>
            <a:off x="3962400" y="1181100"/>
            <a:ext cx="10363200" cy="8305800"/>
            <a:chOff x="4525926" y="2257340"/>
            <a:chExt cx="7644816" cy="6111070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834628E0-E80F-ED9C-ED50-5892B2EC48D4}"/>
                </a:ext>
              </a:extLst>
            </p:cNvPr>
            <p:cNvSpPr/>
            <p:nvPr/>
          </p:nvSpPr>
          <p:spPr>
            <a:xfrm>
              <a:off x="6992679" y="4725423"/>
              <a:ext cx="2711316" cy="1179509"/>
            </a:xfrm>
            <a:custGeom>
              <a:avLst/>
              <a:gdLst/>
              <a:ahLst/>
              <a:cxnLst/>
              <a:rect l="l" t="t" r="r" b="b"/>
              <a:pathLst>
                <a:path w="2711316" h="1179509">
                  <a:moveTo>
                    <a:pt x="0" y="0"/>
                  </a:moveTo>
                  <a:lnTo>
                    <a:pt x="2711316" y="0"/>
                  </a:lnTo>
                  <a:lnTo>
                    <a:pt x="2711316" y="1179508"/>
                  </a:lnTo>
                  <a:lnTo>
                    <a:pt x="0" y="11795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</p:spPr>
          <p:txBody>
            <a:bodyPr/>
            <a:lstStyle/>
            <a:p>
              <a:endParaRPr lang="en-AE" dirty="0">
                <a:latin typeface="IBM Plex Mono" panose="020B0509050203000203" pitchFamily="49" charset="77"/>
              </a:endParaRPr>
            </a:p>
          </p:txBody>
        </p:sp>
        <p:sp>
          <p:nvSpPr>
            <p:cNvPr id="20" name="TextBox 3">
              <a:extLst>
                <a:ext uri="{FF2B5EF4-FFF2-40B4-BE49-F238E27FC236}">
                  <a16:creationId xmlns:a16="http://schemas.microsoft.com/office/drawing/2014/main" id="{EC695ED7-2815-74EF-B4A8-D7DEB3CD2E57}"/>
                </a:ext>
              </a:extLst>
            </p:cNvPr>
            <p:cNvSpPr txBox="1"/>
            <p:nvPr/>
          </p:nvSpPr>
          <p:spPr>
            <a:xfrm>
              <a:off x="7162800" y="5073962"/>
              <a:ext cx="2328530" cy="4964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77"/>
                </a:lnSpc>
              </a:pPr>
              <a:r>
                <a:rPr lang="en-US" sz="2000" b="1" dirty="0">
                  <a:solidFill>
                    <a:srgbClr val="FFFFFF"/>
                  </a:solidFill>
                  <a:latin typeface="IBM Plex Mono" panose="020B0509050203000203" pitchFamily="49" charset="77"/>
                  <a:ea typeface="Aileron Heavy"/>
                  <a:cs typeface="Aileron Heavy"/>
                  <a:sym typeface="Aileron Heavy"/>
                </a:rPr>
                <a:t>Industry</a:t>
              </a:r>
            </a:p>
            <a:p>
              <a:pPr algn="ctr">
                <a:lnSpc>
                  <a:spcPts val="2777"/>
                </a:lnSpc>
              </a:pPr>
              <a:r>
                <a:rPr lang="en-US" sz="2000" b="1" dirty="0">
                  <a:solidFill>
                    <a:srgbClr val="FFFFFF"/>
                  </a:solidFill>
                  <a:latin typeface="IBM Plex Mono" panose="020B0509050203000203" pitchFamily="49" charset="77"/>
                  <a:ea typeface="Aileron Heavy"/>
                  <a:cs typeface="Aileron Heavy"/>
                  <a:sym typeface="Aileron Heavy"/>
                </a:rPr>
                <a:t>Competition</a:t>
              </a:r>
            </a:p>
          </p:txBody>
        </p:sp>
        <p:sp>
          <p:nvSpPr>
            <p:cNvPr id="21" name="Freeform 4">
              <a:extLst>
                <a:ext uri="{FF2B5EF4-FFF2-40B4-BE49-F238E27FC236}">
                  <a16:creationId xmlns:a16="http://schemas.microsoft.com/office/drawing/2014/main" id="{8C5FF42A-F5C1-6A83-04C7-5220DBC842A8}"/>
                </a:ext>
              </a:extLst>
            </p:cNvPr>
            <p:cNvSpPr/>
            <p:nvPr/>
          </p:nvSpPr>
          <p:spPr>
            <a:xfrm>
              <a:off x="5259572" y="2992316"/>
              <a:ext cx="1733260" cy="1733260"/>
            </a:xfrm>
            <a:custGeom>
              <a:avLst/>
              <a:gdLst/>
              <a:ahLst/>
              <a:cxnLst/>
              <a:rect l="l" t="t" r="r" b="b"/>
              <a:pathLst>
                <a:path w="1733260" h="1733260">
                  <a:moveTo>
                    <a:pt x="0" y="0"/>
                  </a:moveTo>
                  <a:lnTo>
                    <a:pt x="1733261" y="0"/>
                  </a:lnTo>
                  <a:lnTo>
                    <a:pt x="1733261" y="1733260"/>
                  </a:lnTo>
                  <a:lnTo>
                    <a:pt x="0" y="1733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</p:spPr>
          <p:txBody>
            <a:bodyPr/>
            <a:lstStyle/>
            <a:p>
              <a:endParaRPr lang="en-AE">
                <a:latin typeface="IBM Plex Mono" panose="020B0509050203000203" pitchFamily="49" charset="77"/>
              </a:endParaRPr>
            </a:p>
          </p:txBody>
        </p:sp>
        <p:sp>
          <p:nvSpPr>
            <p:cNvPr id="22" name="TextBox 5">
              <a:extLst>
                <a:ext uri="{FF2B5EF4-FFF2-40B4-BE49-F238E27FC236}">
                  <a16:creationId xmlns:a16="http://schemas.microsoft.com/office/drawing/2014/main" id="{18F9721A-B818-04B6-307F-00DE12EE1162}"/>
                </a:ext>
              </a:extLst>
            </p:cNvPr>
            <p:cNvSpPr txBox="1"/>
            <p:nvPr/>
          </p:nvSpPr>
          <p:spPr>
            <a:xfrm>
              <a:off x="5387163" y="4097284"/>
              <a:ext cx="1477789" cy="3443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51"/>
                </a:lnSpc>
              </a:pPr>
              <a:r>
                <a:rPr lang="en-US" sz="2000" b="1" dirty="0">
                  <a:latin typeface="IBM Plex Mono" panose="020B0509050203000203" pitchFamily="49" charset="77"/>
                  <a:ea typeface="Aileron Heavy"/>
                  <a:cs typeface="Aileron Heavy"/>
                  <a:sym typeface="Aileron Heavy"/>
                </a:rPr>
                <a:t>Threats of</a:t>
              </a:r>
            </a:p>
            <a:p>
              <a:pPr>
                <a:lnSpc>
                  <a:spcPts val="1851"/>
                </a:lnSpc>
              </a:pPr>
              <a:r>
                <a:rPr lang="en-US" sz="2000" b="1" dirty="0">
                  <a:latin typeface="IBM Plex Mono" panose="020B0509050203000203" pitchFamily="49" charset="77"/>
                  <a:ea typeface="Aileron Heavy"/>
                  <a:cs typeface="Aileron Heavy"/>
                  <a:sym typeface="Aileron Heavy"/>
                </a:rPr>
                <a:t>new entrants</a:t>
              </a:r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94592C2E-1FCD-8B67-5041-C4627D314494}"/>
                </a:ext>
              </a:extLst>
            </p:cNvPr>
            <p:cNvSpPr/>
            <p:nvPr/>
          </p:nvSpPr>
          <p:spPr>
            <a:xfrm>
              <a:off x="4525926" y="5905637"/>
              <a:ext cx="2462773" cy="2462773"/>
            </a:xfrm>
            <a:custGeom>
              <a:avLst/>
              <a:gdLst/>
              <a:ahLst/>
              <a:cxnLst/>
              <a:rect l="l" t="t" r="r" b="b"/>
              <a:pathLst>
                <a:path w="2462773" h="2462773">
                  <a:moveTo>
                    <a:pt x="0" y="0"/>
                  </a:moveTo>
                  <a:lnTo>
                    <a:pt x="2462773" y="0"/>
                  </a:lnTo>
                  <a:lnTo>
                    <a:pt x="2462773" y="2462773"/>
                  </a:lnTo>
                  <a:lnTo>
                    <a:pt x="0" y="24627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</p:spPr>
          <p:txBody>
            <a:bodyPr/>
            <a:lstStyle/>
            <a:p>
              <a:endParaRPr lang="en-AE">
                <a:latin typeface="IBM Plex Mono" panose="020B0509050203000203" pitchFamily="49" charset="77"/>
              </a:endParaRPr>
            </a:p>
          </p:txBody>
        </p:sp>
        <p:sp>
          <p:nvSpPr>
            <p:cNvPr id="24" name="TextBox 7">
              <a:extLst>
                <a:ext uri="{FF2B5EF4-FFF2-40B4-BE49-F238E27FC236}">
                  <a16:creationId xmlns:a16="http://schemas.microsoft.com/office/drawing/2014/main" id="{1A7AEA83-C397-26BD-A752-9A790F552A05}"/>
                </a:ext>
              </a:extLst>
            </p:cNvPr>
            <p:cNvSpPr txBox="1"/>
            <p:nvPr/>
          </p:nvSpPr>
          <p:spPr>
            <a:xfrm>
              <a:off x="4705350" y="7689759"/>
              <a:ext cx="1477789" cy="3443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51"/>
                </a:lnSpc>
              </a:pPr>
              <a:r>
                <a:rPr lang="en-US" sz="2000" b="1" dirty="0">
                  <a:latin typeface="IBM Plex Mono" panose="020B0509050203000203" pitchFamily="49" charset="77"/>
                  <a:ea typeface="Aileron Heavy"/>
                  <a:cs typeface="Aileron Heavy"/>
                  <a:sym typeface="Aileron Heavy"/>
                </a:rPr>
                <a:t>Threats of substitutes</a:t>
              </a:r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7B429C7F-53A6-C834-B42B-D3EFC696382F}"/>
                </a:ext>
              </a:extLst>
            </p:cNvPr>
            <p:cNvSpPr/>
            <p:nvPr/>
          </p:nvSpPr>
          <p:spPr>
            <a:xfrm>
              <a:off x="9707969" y="2257340"/>
              <a:ext cx="2462773" cy="2462773"/>
            </a:xfrm>
            <a:custGeom>
              <a:avLst/>
              <a:gdLst/>
              <a:ahLst/>
              <a:cxnLst/>
              <a:rect l="l" t="t" r="r" b="b"/>
              <a:pathLst>
                <a:path w="2462773" h="2462773">
                  <a:moveTo>
                    <a:pt x="0" y="0"/>
                  </a:moveTo>
                  <a:lnTo>
                    <a:pt x="2462773" y="0"/>
                  </a:lnTo>
                  <a:lnTo>
                    <a:pt x="2462773" y="2462773"/>
                  </a:lnTo>
                  <a:lnTo>
                    <a:pt x="0" y="24627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</p:spPr>
          <p:txBody>
            <a:bodyPr/>
            <a:lstStyle/>
            <a:p>
              <a:endParaRPr lang="en-AE">
                <a:latin typeface="IBM Plex Mono" panose="020B0509050203000203" pitchFamily="49" charset="77"/>
              </a:endParaRPr>
            </a:p>
          </p:txBody>
        </p:sp>
        <p:sp>
          <p:nvSpPr>
            <p:cNvPr id="26" name="TextBox 9">
              <a:extLst>
                <a:ext uri="{FF2B5EF4-FFF2-40B4-BE49-F238E27FC236}">
                  <a16:creationId xmlns:a16="http://schemas.microsoft.com/office/drawing/2014/main" id="{2AE3D44A-C55A-0F2C-B08C-A6BA8DA22663}"/>
                </a:ext>
              </a:extLst>
            </p:cNvPr>
            <p:cNvSpPr txBox="1"/>
            <p:nvPr/>
          </p:nvSpPr>
          <p:spPr>
            <a:xfrm>
              <a:off x="9887393" y="4041463"/>
              <a:ext cx="1477789" cy="3443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51"/>
                </a:lnSpc>
              </a:pPr>
              <a:r>
                <a:rPr lang="en-US" sz="2000" b="1" dirty="0">
                  <a:latin typeface="IBM Plex Mono" panose="020B0509050203000203" pitchFamily="49" charset="77"/>
                  <a:ea typeface="Aileron Heavy"/>
                  <a:cs typeface="Aileron Heavy"/>
                  <a:sym typeface="Aileron Heavy"/>
                </a:rPr>
                <a:t>Power of suppliers</a:t>
              </a:r>
            </a:p>
          </p:txBody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7ADF3F31-7725-290F-ACAB-C49185D87628}"/>
                </a:ext>
              </a:extLst>
            </p:cNvPr>
            <p:cNvSpPr/>
            <p:nvPr/>
          </p:nvSpPr>
          <p:spPr>
            <a:xfrm>
              <a:off x="9699994" y="5909624"/>
              <a:ext cx="1733260" cy="1733260"/>
            </a:xfrm>
            <a:custGeom>
              <a:avLst/>
              <a:gdLst/>
              <a:ahLst/>
              <a:cxnLst/>
              <a:rect l="l" t="t" r="r" b="b"/>
              <a:pathLst>
                <a:path w="1733260" h="1733260">
                  <a:moveTo>
                    <a:pt x="0" y="0"/>
                  </a:moveTo>
                  <a:lnTo>
                    <a:pt x="1733261" y="0"/>
                  </a:lnTo>
                  <a:lnTo>
                    <a:pt x="1733261" y="1733260"/>
                  </a:lnTo>
                  <a:lnTo>
                    <a:pt x="0" y="1733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</p:spPr>
          <p:txBody>
            <a:bodyPr/>
            <a:lstStyle/>
            <a:p>
              <a:endParaRPr lang="en-AE">
                <a:latin typeface="IBM Plex Mono" panose="020B0509050203000203" pitchFamily="49" charset="77"/>
              </a:endParaRPr>
            </a:p>
          </p:txBody>
        </p:sp>
        <p:sp>
          <p:nvSpPr>
            <p:cNvPr id="28" name="TextBox 11">
              <a:extLst>
                <a:ext uri="{FF2B5EF4-FFF2-40B4-BE49-F238E27FC236}">
                  <a16:creationId xmlns:a16="http://schemas.microsoft.com/office/drawing/2014/main" id="{B6532167-8B1E-037B-23BA-08385F922074}"/>
                </a:ext>
              </a:extLst>
            </p:cNvPr>
            <p:cNvSpPr txBox="1"/>
            <p:nvPr/>
          </p:nvSpPr>
          <p:spPr>
            <a:xfrm>
              <a:off x="9827585" y="7014592"/>
              <a:ext cx="1477789" cy="3443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51"/>
                </a:lnSpc>
              </a:pPr>
              <a:r>
                <a:rPr lang="en-US" sz="2000" b="1" dirty="0">
                  <a:latin typeface="IBM Plex Mono" panose="020B0509050203000203" pitchFamily="49" charset="77"/>
                  <a:ea typeface="Aileron Heavy"/>
                  <a:cs typeface="Aileron Heavy"/>
                  <a:sym typeface="Aileron Heavy"/>
                </a:rPr>
                <a:t>Power of buyers</a:t>
              </a:r>
            </a:p>
          </p:txBody>
        </p:sp>
        <p:sp>
          <p:nvSpPr>
            <p:cNvPr id="29" name="TextBox 12">
              <a:extLst>
                <a:ext uri="{FF2B5EF4-FFF2-40B4-BE49-F238E27FC236}">
                  <a16:creationId xmlns:a16="http://schemas.microsoft.com/office/drawing/2014/main" id="{A370FD56-D956-5690-A719-2033B30F77ED}"/>
                </a:ext>
              </a:extLst>
            </p:cNvPr>
            <p:cNvSpPr txBox="1"/>
            <p:nvPr/>
          </p:nvSpPr>
          <p:spPr>
            <a:xfrm>
              <a:off x="5738037" y="3129721"/>
              <a:ext cx="1127104" cy="1684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51"/>
                </a:lnSpc>
              </a:pPr>
              <a:r>
                <a:rPr lang="en-US" sz="1609" b="1" dirty="0">
                  <a:latin typeface="IBM Plex Mono" panose="020B0509050203000203" pitchFamily="49" charset="77"/>
                  <a:ea typeface="Aileron Heavy"/>
                  <a:cs typeface="Aileron Heavy"/>
                  <a:sym typeface="Aileron Heavy"/>
                </a:rPr>
                <a:t>01</a:t>
              </a:r>
            </a:p>
          </p:txBody>
        </p:sp>
        <p:sp>
          <p:nvSpPr>
            <p:cNvPr id="30" name="TextBox 13">
              <a:extLst>
                <a:ext uri="{FF2B5EF4-FFF2-40B4-BE49-F238E27FC236}">
                  <a16:creationId xmlns:a16="http://schemas.microsoft.com/office/drawing/2014/main" id="{467B3924-B7A4-BC53-0D9D-BA4A7B775F0A}"/>
                </a:ext>
              </a:extLst>
            </p:cNvPr>
            <p:cNvSpPr txBox="1"/>
            <p:nvPr/>
          </p:nvSpPr>
          <p:spPr>
            <a:xfrm>
              <a:off x="5662280" y="6116141"/>
              <a:ext cx="1127104" cy="1684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51"/>
                </a:lnSpc>
              </a:pPr>
              <a:r>
                <a:rPr lang="en-US" sz="1609" b="1" dirty="0">
                  <a:latin typeface="IBM Plex Mono" panose="020B0509050203000203" pitchFamily="49" charset="77"/>
                  <a:ea typeface="Aileron Heavy"/>
                  <a:cs typeface="Aileron Heavy"/>
                  <a:sym typeface="Aileron Heavy"/>
                </a:rPr>
                <a:t>03</a:t>
              </a:r>
            </a:p>
          </p:txBody>
        </p:sp>
        <p:sp>
          <p:nvSpPr>
            <p:cNvPr id="31" name="TextBox 14">
              <a:extLst>
                <a:ext uri="{FF2B5EF4-FFF2-40B4-BE49-F238E27FC236}">
                  <a16:creationId xmlns:a16="http://schemas.microsoft.com/office/drawing/2014/main" id="{31952BF4-421E-EF43-F8FB-21305C07CB85}"/>
                </a:ext>
              </a:extLst>
            </p:cNvPr>
            <p:cNvSpPr txBox="1"/>
            <p:nvPr/>
          </p:nvSpPr>
          <p:spPr>
            <a:xfrm>
              <a:off x="10850969" y="2458541"/>
              <a:ext cx="1127104" cy="1684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51"/>
                </a:lnSpc>
              </a:pPr>
              <a:r>
                <a:rPr lang="en-US" sz="1609" b="1" dirty="0">
                  <a:latin typeface="IBM Plex Mono" panose="020B0509050203000203" pitchFamily="49" charset="77"/>
                  <a:ea typeface="Aileron Heavy"/>
                  <a:cs typeface="Aileron Heavy"/>
                  <a:sym typeface="Aileron Heavy"/>
                </a:rPr>
                <a:t>02</a:t>
              </a:r>
            </a:p>
          </p:txBody>
        </p:sp>
        <p:sp>
          <p:nvSpPr>
            <p:cNvPr id="32" name="TextBox 15">
              <a:extLst>
                <a:ext uri="{FF2B5EF4-FFF2-40B4-BE49-F238E27FC236}">
                  <a16:creationId xmlns:a16="http://schemas.microsoft.com/office/drawing/2014/main" id="{D6901C0C-63CD-E015-FA84-85E134D11886}"/>
                </a:ext>
              </a:extLst>
            </p:cNvPr>
            <p:cNvSpPr txBox="1"/>
            <p:nvPr/>
          </p:nvSpPr>
          <p:spPr>
            <a:xfrm>
              <a:off x="10179789" y="6114811"/>
              <a:ext cx="1127104" cy="1684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51"/>
                </a:lnSpc>
              </a:pPr>
              <a:r>
                <a:rPr lang="en-US" sz="1609" b="1" dirty="0">
                  <a:latin typeface="IBM Plex Mono" panose="020B0509050203000203" pitchFamily="49" charset="77"/>
                  <a:ea typeface="Aileron Heavy"/>
                  <a:cs typeface="Aileron Heavy"/>
                  <a:sym typeface="Aileron Heavy"/>
                </a:rPr>
                <a:t>04</a:t>
              </a:r>
            </a:p>
          </p:txBody>
        </p:sp>
      </p:grpSp>
      <p:sp>
        <p:nvSpPr>
          <p:cNvPr id="35" name="TextBox 2">
            <a:extLst>
              <a:ext uri="{FF2B5EF4-FFF2-40B4-BE49-F238E27FC236}">
                <a16:creationId xmlns:a16="http://schemas.microsoft.com/office/drawing/2014/main" id="{025B8BD6-259B-5114-54C3-48C09F13767B}"/>
              </a:ext>
            </a:extLst>
          </p:cNvPr>
          <p:cNvSpPr txBox="1"/>
          <p:nvPr/>
        </p:nvSpPr>
        <p:spPr>
          <a:xfrm>
            <a:off x="4728225" y="190500"/>
            <a:ext cx="8831549" cy="591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Porter’s 5 Forces Analysis</a:t>
            </a:r>
          </a:p>
        </p:txBody>
      </p:sp>
    </p:spTree>
    <p:extLst>
      <p:ext uri="{BB962C8B-B14F-4D97-AF65-F5344CB8AC3E}">
        <p14:creationId xmlns:p14="http://schemas.microsoft.com/office/powerpoint/2010/main" val="1033343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28225" y="190500"/>
            <a:ext cx="8831549" cy="591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 dirty="0">
                <a:solidFill>
                  <a:srgbClr val="404040"/>
                </a:solidFill>
                <a:latin typeface="IBM Plex Mono"/>
                <a:ea typeface="IBM Plex Mono"/>
                <a:cs typeface="IBM Plex Mono"/>
                <a:sym typeface="IBM Plex Mono"/>
              </a:rPr>
              <a:t>Porter’s 5 Forces Analysis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0" y="10013480"/>
            <a:ext cx="1371600" cy="212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sz="2499" b="1" spc="-174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9C0B4279-4AB3-1F64-8EC9-9327819F1E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329773"/>
              </p:ext>
            </p:extLst>
          </p:nvPr>
        </p:nvGraphicFramePr>
        <p:xfrm>
          <a:off x="952499" y="1104900"/>
          <a:ext cx="16383000" cy="735579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1742725267"/>
                    </a:ext>
                  </a:extLst>
                </a:gridCol>
                <a:gridCol w="7721600">
                  <a:extLst>
                    <a:ext uri="{9D8B030D-6E8A-4147-A177-3AD203B41FA5}">
                      <a16:colId xmlns:a16="http://schemas.microsoft.com/office/drawing/2014/main" val="21417830"/>
                    </a:ext>
                  </a:extLst>
                </a:gridCol>
                <a:gridCol w="5461000">
                  <a:extLst>
                    <a:ext uri="{9D8B030D-6E8A-4147-A177-3AD203B41FA5}">
                      <a16:colId xmlns:a16="http://schemas.microsoft.com/office/drawing/2014/main" val="2016587838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Force</a:t>
                      </a:r>
                    </a:p>
                  </a:txBody>
                  <a:tcPr marL="47145" marR="47145" marT="23573" marB="23573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Strategic Question</a:t>
                      </a:r>
                    </a:p>
                  </a:txBody>
                  <a:tcPr marL="47145" marR="47145" marT="23573" marB="235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Impact Rating (+ / –)</a:t>
                      </a:r>
                    </a:p>
                  </a:txBody>
                  <a:tcPr marL="47145" marR="47145" marT="23573" marB="235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6754099"/>
                  </a:ext>
                </a:extLst>
              </a:tr>
              <a:tr h="12455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Competitive Rivalry</a:t>
                      </a:r>
                    </a:p>
                  </a:txBody>
                  <a:tcPr marL="47145" marR="47145" marT="23573" marB="23573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>
                          <a:latin typeface="IBM Plex Mono" panose="020B0509050203000203" pitchFamily="49" charset="77"/>
                        </a:rPr>
                        <a:t>Who are our direct and indirect competitors, and how intense is competition in terms of pricing, differentiation, and market share?</a:t>
                      </a:r>
                    </a:p>
                  </a:txBody>
                  <a:tcPr marL="47145" marR="47145" marT="23573" marB="235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IBM Plex Mono" panose="020B0509050203000203" pitchFamily="49" charset="77"/>
                          <a:ea typeface="+mn-ea"/>
                          <a:cs typeface="+mn-cs"/>
                        </a:rPr>
                        <a:t>Assign (–) if rivalry is intense (price wars, low differentiation). Assign (+) if rivalry is limited or competition is disciplined.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247092"/>
                  </a:ext>
                </a:extLst>
              </a:tr>
              <a:tr h="10827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Threat of </a:t>
                      </a:r>
                      <a:r>
                        <a:rPr lang="en-US" sz="1600" b="0" kern="1200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Nwe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 Entrants</a:t>
                      </a:r>
                    </a:p>
                  </a:txBody>
                  <a:tcPr marL="47145" marR="47145" marT="23573" marB="23573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>
                          <a:latin typeface="IBM Plex Mono" panose="020B0509050203000203" pitchFamily="49" charset="77"/>
                        </a:rPr>
                        <a:t>How attractive is our industry to new entrants, and what structural barriers protect our competitive position?</a:t>
                      </a:r>
                    </a:p>
                  </a:txBody>
                  <a:tcPr marL="47145" marR="47145" marT="23573" marB="235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IBM Plex Mono" panose="020B0509050203000203" pitchFamily="49" charset="77"/>
                          <a:ea typeface="+mn-ea"/>
                          <a:cs typeface="+mn-cs"/>
                        </a:rPr>
                        <a:t>Assign (–) if entry barriers are low and new entrants are likely. Assign (+) if barriers are high (capital, regulation, scale, brand).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590813"/>
                  </a:ext>
                </a:extLst>
              </a:tr>
              <a:tr h="14218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Threat of Substitutes</a:t>
                      </a:r>
                    </a:p>
                  </a:txBody>
                  <a:tcPr marL="47145" marR="47145" marT="23573" marB="23573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>
                          <a:latin typeface="IBM Plex Mono" panose="020B0509050203000203" pitchFamily="49" charset="77"/>
                        </a:rPr>
                        <a:t>What alternative products or services could meet the same customer needs, and how do they compare on price, performance, and availability?</a:t>
                      </a:r>
                    </a:p>
                  </a:txBody>
                  <a:tcPr marL="47145" marR="47145" marT="23573" marB="235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IBM Plex Mono" panose="020B0509050203000203" pitchFamily="49" charset="77"/>
                          <a:ea typeface="+mn-ea"/>
                          <a:cs typeface="+mn-cs"/>
                        </a:rPr>
                        <a:t>Assign (–) if substitutes are affordable, available, and comparable. Assign (+) if substitutes are limited, inferior, or costly to switch to.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6831121"/>
                  </a:ext>
                </a:extLst>
              </a:tr>
              <a:tr h="14218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Supplier Bargaining Power</a:t>
                      </a:r>
                    </a:p>
                  </a:txBody>
                  <a:tcPr marL="47145" marR="47145" marT="23573" marB="23573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>
                          <a:latin typeface="IBM Plex Mono" panose="020B0509050203000203" pitchFamily="49" charset="77"/>
                        </a:rPr>
                        <a:t>How concentrated are our suppliers, how critical are their inputs, and how do switching costs affect our cost structure and flexibility?</a:t>
                      </a:r>
                    </a:p>
                  </a:txBody>
                  <a:tcPr marL="47145" marR="47145" marT="23573" marB="235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IBM Plex Mono" panose="020B0509050203000203" pitchFamily="49" charset="77"/>
                          <a:ea typeface="+mn-ea"/>
                          <a:cs typeface="+mn-cs"/>
                        </a:rPr>
                        <a:t>Assign (–) if suppliers are concentrated or switching costs are high. Assign (+) if suppliers are fragmented or inputs are easily substitutable.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9942402"/>
                  </a:ext>
                </a:extLst>
              </a:tr>
              <a:tr h="14218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Buyer Bargaining Power</a:t>
                      </a:r>
                    </a:p>
                  </a:txBody>
                  <a:tcPr marL="47145" marR="47145" marT="23573" marB="23573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>
                          <a:latin typeface="IBM Plex Mono" panose="020B0509050203000203" pitchFamily="49" charset="77"/>
                        </a:rPr>
                        <a:t>How concentrated are our customers, how price-sensitive are they, and to what extent can they influence pricing, terms, and requirements?</a:t>
                      </a:r>
                    </a:p>
                  </a:txBody>
                  <a:tcPr marL="47145" marR="47145" marT="23573" marB="235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IBM Plex Mono" panose="020B0509050203000203" pitchFamily="49" charset="77"/>
                          <a:ea typeface="+mn-ea"/>
                          <a:cs typeface="+mn-cs"/>
                        </a:rPr>
                        <a:t>Assign (–) if buyers are concentrated and highly price-sensitive. Assign (+) if buyers are fragmented and switching costs are high.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214519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293</Words>
  <Application>Microsoft Macintosh PowerPoint</Application>
  <PresentationFormat>Custom</PresentationFormat>
  <Paragraphs>33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Calibri</vt:lpstr>
      <vt:lpstr>Neue Montreal Bold</vt:lpstr>
      <vt:lpstr>Neue Montreal Light</vt:lpstr>
      <vt:lpstr>IBM Plex Mono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Porter's 5 Forces Analysis</dc:title>
  <cp:lastModifiedBy>Loay Dirar</cp:lastModifiedBy>
  <cp:revision>7</cp:revision>
  <dcterms:created xsi:type="dcterms:W3CDTF">2006-08-16T00:00:00Z</dcterms:created>
  <dcterms:modified xsi:type="dcterms:W3CDTF">2026-01-27T13:25:11Z</dcterms:modified>
  <dc:identifier>DAG8K9XXuQE</dc:identifier>
</cp:coreProperties>
</file>