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8288000" cy="10287000"/>
  <p:notesSz cx="6858000" cy="9144000"/>
  <p:embeddedFontLst>
    <p:embeddedFont>
      <p:font typeface="IBM Plex Mono" charset="1" panose="020B0509050203000203"/>
      <p:regular r:id="rId8"/>
    </p:embeddedFont>
    <p:embeddedFont>
      <p:font typeface="Neue Montreal Bold" charset="1" panose="00000400000000000000"/>
      <p:regular r:id="rId9"/>
    </p:embeddedFont>
    <p:embeddedFont>
      <p:font typeface="Neue Montreal Light" charset="1" panose="00000400000000000000"/>
      <p:regular r:id="rId10"/>
    </p:embeddedFont>
    <p:embeddedFont>
      <p:font typeface="Arimo" charset="1" panose="020B0604020202020204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875051" y="228600"/>
            <a:ext cx="6537898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RACI Matrix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0" y="10013480"/>
            <a:ext cx="1371600" cy="212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b="true" sz="2499" spc="-174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graphicFrame>
        <p:nvGraphicFramePr>
          <p:cNvPr name="Table 4" id="4"/>
          <p:cNvGraphicFramePr>
            <a:graphicFrameLocks noGrp="true"/>
          </p:cNvGraphicFramePr>
          <p:nvPr/>
        </p:nvGraphicFramePr>
        <p:xfrm>
          <a:off x="685800" y="1703933"/>
          <a:ext cx="16720869" cy="7456956"/>
        </p:xfrm>
        <a:graphic>
          <a:graphicData uri="http://schemas.openxmlformats.org/drawingml/2006/table">
            <a:tbl>
              <a:tblPr/>
              <a:tblGrid>
                <a:gridCol w="3344174"/>
                <a:gridCol w="3344174"/>
                <a:gridCol w="3344174"/>
                <a:gridCol w="3344174"/>
                <a:gridCol w="3344174"/>
              </a:tblGrid>
              <a:tr h="1375380">
                <a:tc>
                  <a:txBody>
                    <a:bodyPr anchor="t" rtlCol="false"/>
                    <a:lstStyle/>
                    <a:p>
                      <a:pPr algn="ctr" marL="0" indent="0" lvl="0">
                        <a:lnSpc>
                          <a:spcPts val="28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IBM Plex Mono"/>
                          <a:ea typeface="IBM Plex Mono"/>
                          <a:cs typeface="IBM Plex Mono"/>
                          <a:sym typeface="IBM Plex Mono"/>
                        </a:rPr>
                        <a:t>Tasks</a:t>
                      </a: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3B3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 lvl="0">
                        <a:lnSpc>
                          <a:spcPts val="28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IBM Plex Mono"/>
                          <a:ea typeface="IBM Plex Mono"/>
                          <a:cs typeface="IBM Plex Mono"/>
                          <a:sym typeface="IBM Plex Mono"/>
                        </a:rPr>
                        <a:t>Team Member 1</a:t>
                      </a: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3B3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Team Member 1</a:t>
                      </a: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3B3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Team Member 1</a:t>
                      </a: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3B3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Team Member 1</a:t>
                      </a: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3B3B"/>
                    </a:solidFill>
                  </a:tcPr>
                </a:tc>
              </a:tr>
              <a:tr h="1520394">
                <a:tc>
                  <a:txBody>
                    <a:bodyPr anchor="t" rtlCol="false"/>
                    <a:lstStyle/>
                    <a:p>
                      <a:pPr algn="ctr" marL="0" indent="0" lvl="0">
                        <a:lnSpc>
                          <a:spcPts val="28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IBM Plex Mono"/>
                          <a:ea typeface="IBM Plex Mono"/>
                          <a:cs typeface="IBM Plex Mono"/>
                          <a:sym typeface="IBM Plex Mono"/>
                        </a:rPr>
                        <a:t>Task 1</a:t>
                      </a: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 lvl="0">
                        <a:lnSpc>
                          <a:spcPts val="28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2000" u="none">
                          <a:solidFill>
                            <a:srgbClr val="000000"/>
                          </a:solidFill>
                          <a:latin typeface="IBM Plex Mono"/>
                          <a:ea typeface="IBM Plex Mono"/>
                          <a:cs typeface="IBM Plex Mono"/>
                          <a:sym typeface="IBM Plex Mono"/>
                        </a:rPr>
                        <a:t>Responsible</a:t>
                      </a: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 lvl="0">
                        <a:lnSpc>
                          <a:spcPts val="2800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 lvl="0">
                        <a:lnSpc>
                          <a:spcPts val="2800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 lvl="0">
                        <a:lnSpc>
                          <a:spcPts val="2800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</a:tr>
              <a:tr h="1520394">
                <a:tc>
                  <a:txBody>
                    <a:bodyPr anchor="t" rtlCol="false"/>
                    <a:lstStyle/>
                    <a:p>
                      <a:pPr algn="ctr" marL="0" indent="0" lvl="0">
                        <a:lnSpc>
                          <a:spcPts val="28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IBM Plex Mono"/>
                          <a:ea typeface="IBM Plex Mono"/>
                          <a:cs typeface="IBM Plex Mono"/>
                          <a:sym typeface="IBM Plex Mono"/>
                        </a:rPr>
                        <a:t>Task 2</a:t>
                      </a: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 lvl="0">
                        <a:lnSpc>
                          <a:spcPts val="2800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 lvl="0">
                        <a:lnSpc>
                          <a:spcPts val="28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IBM Plex Mono"/>
                          <a:ea typeface="IBM Plex Mono"/>
                          <a:cs typeface="IBM Plex Mono"/>
                          <a:sym typeface="IBM Plex Mono"/>
                        </a:rPr>
                        <a:t>Accountable</a:t>
                      </a: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 lvl="0">
                        <a:lnSpc>
                          <a:spcPts val="2800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 lvl="0">
                        <a:lnSpc>
                          <a:spcPts val="28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IBM Plex Mono"/>
                          <a:ea typeface="IBM Plex Mono"/>
                          <a:cs typeface="IBM Plex Mono"/>
                          <a:sym typeface="IBM Plex Mono"/>
                        </a:rPr>
                        <a:t>Responsible</a:t>
                      </a: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</a:tr>
              <a:tr h="1520394">
                <a:tc>
                  <a:txBody>
                    <a:bodyPr anchor="t" rtlCol="false"/>
                    <a:lstStyle/>
                    <a:p>
                      <a:pPr algn="ctr" marL="0" indent="0" lvl="0">
                        <a:lnSpc>
                          <a:spcPts val="28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IBM Plex Mono"/>
                          <a:ea typeface="IBM Plex Mono"/>
                          <a:cs typeface="IBM Plex Mono"/>
                          <a:sym typeface="IBM Plex Mono"/>
                        </a:rPr>
                        <a:t>Task 3</a:t>
                      </a: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 lvl="0">
                        <a:lnSpc>
                          <a:spcPts val="2800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 lvl="0">
                        <a:lnSpc>
                          <a:spcPts val="28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IBM Plex Mono"/>
                          <a:ea typeface="IBM Plex Mono"/>
                          <a:cs typeface="IBM Plex Mono"/>
                          <a:sym typeface="IBM Plex Mono"/>
                        </a:rPr>
                        <a:t>Consulted</a:t>
                      </a: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7D7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 lvl="0">
                        <a:lnSpc>
                          <a:spcPts val="28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IBM Plex Mono"/>
                          <a:ea typeface="IBM Plex Mono"/>
                          <a:cs typeface="IBM Plex Mono"/>
                          <a:sym typeface="IBM Plex Mono"/>
                        </a:rPr>
                        <a:t>Consulted</a:t>
                      </a: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7D7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 lvl="0">
                        <a:lnSpc>
                          <a:spcPts val="2800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</a:tr>
              <a:tr h="1520394">
                <a:tc>
                  <a:txBody>
                    <a:bodyPr anchor="t" rtlCol="false"/>
                    <a:lstStyle/>
                    <a:p>
                      <a:pPr algn="ctr" marL="0" indent="0" lvl="0">
                        <a:lnSpc>
                          <a:spcPts val="28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IBM Plex Mono"/>
                          <a:ea typeface="IBM Plex Mono"/>
                          <a:cs typeface="IBM Plex Mono"/>
                          <a:sym typeface="IBM Plex Mono"/>
                        </a:rPr>
                        <a:t>Task 4</a:t>
                      </a: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 lvl="0">
                        <a:lnSpc>
                          <a:spcPts val="2800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 lvl="0">
                        <a:lnSpc>
                          <a:spcPts val="2800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 lvl="0">
                        <a:lnSpc>
                          <a:spcPts val="2800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 lvl="0">
                        <a:lnSpc>
                          <a:spcPts val="28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IBM Plex Mono"/>
                          <a:ea typeface="IBM Plex Mono"/>
                          <a:cs typeface="IBM Plex Mono"/>
                          <a:sym typeface="IBM Plex Mono"/>
                        </a:rPr>
                        <a:t>Informed</a:t>
                      </a:r>
                      <a:endParaRPr lang="en-US" sz="1100"/>
                    </a:p>
                  </a:txBody>
                  <a:tcPr marL="3836" marR="3836" marT="3836" marB="3836" anchor="ctr">
                    <a:lnL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5B5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875051" y="228600"/>
            <a:ext cx="6537898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RACI Matrix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0" y="10013480"/>
            <a:ext cx="1371600" cy="212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b="true" sz="2499" spc="-174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9260479" y="2167811"/>
            <a:ext cx="3168373" cy="624705"/>
            <a:chOff x="0" y="0"/>
            <a:chExt cx="681089" cy="13429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81089" cy="134290"/>
            </a:xfrm>
            <a:custGeom>
              <a:avLst/>
              <a:gdLst/>
              <a:ahLst/>
              <a:cxnLst/>
              <a:rect r="r" b="b" t="t" l="l"/>
              <a:pathLst>
                <a:path h="134290" w="681089">
                  <a:moveTo>
                    <a:pt x="0" y="0"/>
                  </a:moveTo>
                  <a:lnTo>
                    <a:pt x="681089" y="0"/>
                  </a:lnTo>
                  <a:lnTo>
                    <a:pt x="681089" y="134290"/>
                  </a:lnTo>
                  <a:lnTo>
                    <a:pt x="0" y="134290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9525"/>
              <a:ext cx="681089" cy="1247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54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260479" y="5068748"/>
            <a:ext cx="3168373" cy="624705"/>
            <a:chOff x="0" y="0"/>
            <a:chExt cx="681089" cy="13429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81089" cy="134290"/>
            </a:xfrm>
            <a:custGeom>
              <a:avLst/>
              <a:gdLst/>
              <a:ahLst/>
              <a:cxnLst/>
              <a:rect r="r" b="b" t="t" l="l"/>
              <a:pathLst>
                <a:path h="134290" w="681089">
                  <a:moveTo>
                    <a:pt x="0" y="0"/>
                  </a:moveTo>
                  <a:lnTo>
                    <a:pt x="681089" y="0"/>
                  </a:lnTo>
                  <a:lnTo>
                    <a:pt x="681089" y="134290"/>
                  </a:lnTo>
                  <a:lnTo>
                    <a:pt x="0" y="134290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681089" cy="1247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54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260479" y="7792292"/>
            <a:ext cx="3168373" cy="624705"/>
            <a:chOff x="0" y="0"/>
            <a:chExt cx="681089" cy="13429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81089" cy="134290"/>
            </a:xfrm>
            <a:custGeom>
              <a:avLst/>
              <a:gdLst/>
              <a:ahLst/>
              <a:cxnLst/>
              <a:rect r="r" b="b" t="t" l="l"/>
              <a:pathLst>
                <a:path h="134290" w="681089">
                  <a:moveTo>
                    <a:pt x="0" y="0"/>
                  </a:moveTo>
                  <a:lnTo>
                    <a:pt x="681089" y="0"/>
                  </a:lnTo>
                  <a:lnTo>
                    <a:pt x="681089" y="134290"/>
                  </a:lnTo>
                  <a:lnTo>
                    <a:pt x="0" y="134290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9525"/>
              <a:ext cx="681089" cy="1247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54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5400000">
            <a:off x="8788860" y="2341108"/>
            <a:ext cx="317842" cy="278111"/>
            <a:chOff x="0" y="0"/>
            <a:chExt cx="812800" cy="711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DE4C36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127000" y="339725"/>
              <a:ext cx="558800" cy="3206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54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5400000">
            <a:off x="12589507" y="2341108"/>
            <a:ext cx="317842" cy="278111"/>
            <a:chOff x="0" y="0"/>
            <a:chExt cx="812800" cy="7112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A10702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127000" y="339725"/>
              <a:ext cx="558800" cy="3206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54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5400000">
            <a:off x="8788860" y="5246951"/>
            <a:ext cx="317842" cy="278111"/>
            <a:chOff x="0" y="0"/>
            <a:chExt cx="812800" cy="711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DE4C36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127000" y="339725"/>
              <a:ext cx="558800" cy="3206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54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5400000">
            <a:off x="12589507" y="5246951"/>
            <a:ext cx="317842" cy="278111"/>
            <a:chOff x="0" y="0"/>
            <a:chExt cx="812800" cy="711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A10702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127000" y="339725"/>
              <a:ext cx="558800" cy="3206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54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5400000">
            <a:off x="8788860" y="7965589"/>
            <a:ext cx="317842" cy="278111"/>
            <a:chOff x="0" y="0"/>
            <a:chExt cx="812800" cy="711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DE4C36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127000" y="339725"/>
              <a:ext cx="558800" cy="3206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54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5400000">
            <a:off x="12589507" y="7965589"/>
            <a:ext cx="317842" cy="278111"/>
            <a:chOff x="0" y="0"/>
            <a:chExt cx="812800" cy="7112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A10702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127000" y="339725"/>
              <a:ext cx="558800" cy="3206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54"/>
                </a:lnSpc>
              </a:pP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1602100" y="1723693"/>
            <a:ext cx="5917588" cy="1225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41"/>
              </a:lnSpc>
              <a:spcBef>
                <a:spcPct val="0"/>
              </a:spcBef>
            </a:pPr>
            <a:r>
              <a:rPr lang="en-US" sz="2199" spc="-149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The individual or team responsible for executing the task, completing the work, and delivering the required outputs as defined.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602100" y="3884709"/>
            <a:ext cx="6433900" cy="1225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41"/>
              </a:lnSpc>
              <a:spcBef>
                <a:spcPct val="0"/>
              </a:spcBef>
            </a:pPr>
            <a:r>
              <a:rPr lang="en-US" sz="2199" spc="-149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The single person ultimately answerable for the outcome, ensuring decisions are made, objectives achieved, and accountability clearly assigned.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935909" y="1200569"/>
            <a:ext cx="3249971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400" spc="-163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Responsible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2877722" y="3459894"/>
            <a:ext cx="3366344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400" spc="-163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Accountable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135503" y="5565939"/>
            <a:ext cx="2850782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400" spc="-163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Consulted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246905" y="7705066"/>
            <a:ext cx="2627979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400" spc="-163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Informed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602100" y="6045724"/>
            <a:ext cx="6524647" cy="1225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41"/>
              </a:lnSpc>
              <a:spcBef>
                <a:spcPct val="0"/>
              </a:spcBef>
            </a:pPr>
            <a:r>
              <a:rPr lang="en-US" sz="2199" spc="-149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Stak</a:t>
            </a:r>
            <a:r>
              <a:rPr lang="en-US" sz="2199" spc="-149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eholders who provide expert input, guidance, or feedback before or during execution through two-way communication and collaboration.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602100" y="8206740"/>
            <a:ext cx="6524647" cy="1225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41"/>
              </a:lnSpc>
              <a:spcBef>
                <a:spcPct val="0"/>
              </a:spcBef>
            </a:pPr>
            <a:r>
              <a:rPr lang="en-US" sz="2199" spc="-149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Individuals w</a:t>
            </a:r>
            <a:r>
              <a:rPr lang="en-US" sz="2199" spc="-149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ho are kept updated on progress, decisions, and outcomes through one-way communication without direct involvement in execution.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9424921" y="2274741"/>
            <a:ext cx="2694409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sz="2199" spc="-14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Project Planning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9573440" y="5180584"/>
            <a:ext cx="254933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sz="2199" spc="-14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Project Execution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9573440" y="7899222"/>
            <a:ext cx="254933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sz="2199" spc="-149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Project Review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4003138" y="1544835"/>
            <a:ext cx="2682763" cy="2104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979" indent="-237490" lvl="1">
              <a:lnSpc>
                <a:spcPts val="2793"/>
              </a:lnSpc>
              <a:buFont typeface="Arial"/>
              <a:buChar char="•"/>
            </a:pPr>
            <a:r>
              <a:rPr lang="en-US" sz="2199" spc="-149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Project Manager</a:t>
            </a:r>
          </a:p>
          <a:p>
            <a:pPr algn="l" marL="474979" indent="-237490" lvl="1">
              <a:lnSpc>
                <a:spcPts val="2793"/>
              </a:lnSpc>
              <a:buFont typeface="Arial"/>
              <a:buChar char="•"/>
            </a:pPr>
            <a:r>
              <a:rPr lang="en-US" sz="2199" spc="-149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Senior Manager</a:t>
            </a:r>
          </a:p>
          <a:p>
            <a:pPr algn="l" marL="474979" indent="-237490" lvl="1">
              <a:lnSpc>
                <a:spcPts val="2793"/>
              </a:lnSpc>
              <a:buFont typeface="Arial"/>
              <a:buChar char="•"/>
            </a:pPr>
            <a:r>
              <a:rPr lang="en-US" sz="2199" spc="-149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Subject Experts</a:t>
            </a:r>
          </a:p>
          <a:p>
            <a:pPr algn="l" marL="474979" indent="-237490" lvl="1">
              <a:lnSpc>
                <a:spcPts val="2793"/>
              </a:lnSpc>
              <a:buFont typeface="Arial"/>
              <a:buChar char="•"/>
            </a:pPr>
            <a:r>
              <a:rPr lang="en-US" sz="2199" spc="-149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Team Members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4003138" y="4487906"/>
            <a:ext cx="2682763" cy="2104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979" indent="-237490" lvl="1">
              <a:lnSpc>
                <a:spcPts val="2793"/>
              </a:lnSpc>
              <a:spcBef>
                <a:spcPct val="0"/>
              </a:spcBef>
              <a:buFont typeface="Arial"/>
              <a:buChar char="•"/>
            </a:pPr>
            <a:r>
              <a:rPr lang="en-US" sz="2199" spc="-149" strike="noStrike" u="none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Team Members</a:t>
            </a:r>
          </a:p>
          <a:p>
            <a:pPr algn="l" marL="474979" indent="-237490" lvl="1">
              <a:lnSpc>
                <a:spcPts val="2793"/>
              </a:lnSpc>
              <a:spcBef>
                <a:spcPct val="0"/>
              </a:spcBef>
              <a:buFont typeface="Arial"/>
              <a:buChar char="•"/>
            </a:pPr>
            <a:r>
              <a:rPr lang="en-US" sz="2199" spc="-149" strike="noStrike" u="none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Project Manager</a:t>
            </a:r>
          </a:p>
          <a:p>
            <a:pPr algn="l" marL="474979" indent="-237490" lvl="1">
              <a:lnSpc>
                <a:spcPts val="2793"/>
              </a:lnSpc>
              <a:spcBef>
                <a:spcPct val="0"/>
              </a:spcBef>
              <a:buFont typeface="Arial"/>
              <a:buChar char="•"/>
            </a:pPr>
            <a:r>
              <a:rPr lang="en-US" sz="2199" spc="-149" strike="noStrike" u="none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Technical Leads</a:t>
            </a:r>
          </a:p>
          <a:p>
            <a:pPr algn="l" marL="474979" indent="-237490" lvl="1">
              <a:lnSpc>
                <a:spcPts val="2793"/>
              </a:lnSpc>
              <a:spcBef>
                <a:spcPct val="0"/>
              </a:spcBef>
              <a:buFont typeface="Arial"/>
              <a:buChar char="•"/>
            </a:pPr>
            <a:r>
              <a:rPr lang="en-US" sz="2199" spc="-149" strike="noStrike" u="none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Stakeholders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4003138" y="7297244"/>
            <a:ext cx="2555902" cy="17520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979" indent="-237490" lvl="1">
              <a:lnSpc>
                <a:spcPts val="2793"/>
              </a:lnSpc>
              <a:spcBef>
                <a:spcPct val="0"/>
              </a:spcBef>
              <a:buFont typeface="Arial"/>
              <a:buChar char="•"/>
            </a:pPr>
            <a:r>
              <a:rPr lang="en-US" sz="2199" spc="-149" strike="noStrike" u="none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Quality Team</a:t>
            </a:r>
          </a:p>
          <a:p>
            <a:pPr algn="l" marL="474979" indent="-237490" lvl="1">
              <a:lnSpc>
                <a:spcPts val="2793"/>
              </a:lnSpc>
              <a:spcBef>
                <a:spcPct val="0"/>
              </a:spcBef>
              <a:buFont typeface="Arial"/>
              <a:buChar char="•"/>
            </a:pPr>
            <a:r>
              <a:rPr lang="en-US" sz="2199" spc="-149" strike="noStrike" u="none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Senior User</a:t>
            </a:r>
          </a:p>
          <a:p>
            <a:pPr algn="l" marL="474979" indent="-237490" lvl="1">
              <a:lnSpc>
                <a:spcPts val="2793"/>
              </a:lnSpc>
              <a:spcBef>
                <a:spcPct val="0"/>
              </a:spcBef>
              <a:buFont typeface="Arial"/>
              <a:buChar char="•"/>
            </a:pPr>
            <a:r>
              <a:rPr lang="en-US" sz="2199" spc="-149" strike="noStrike" u="none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Clients / Users</a:t>
            </a:r>
          </a:p>
          <a:p>
            <a:pPr algn="l" marL="474979" indent="-237490" lvl="1">
              <a:lnSpc>
                <a:spcPts val="2793"/>
              </a:lnSpc>
              <a:spcBef>
                <a:spcPct val="0"/>
              </a:spcBef>
              <a:buFont typeface="Arial"/>
              <a:buChar char="•"/>
            </a:pPr>
            <a:r>
              <a:rPr lang="en-US" sz="2199" spc="-149" strike="noStrike" u="none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Project Team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3637228" y="1850926"/>
            <a:ext cx="283855" cy="1530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32"/>
              </a:lnSpc>
            </a:pPr>
            <a:r>
              <a:rPr lang="en-US" sz="2756" spc="-187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RACI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3637228" y="4747435"/>
            <a:ext cx="283855" cy="1530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32"/>
              </a:lnSpc>
            </a:pPr>
            <a:r>
              <a:rPr lang="en-US" sz="2756" spc="-187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RACI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3637228" y="7518901"/>
            <a:ext cx="283855" cy="1530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32"/>
              </a:lnSpc>
            </a:pPr>
            <a:r>
              <a:rPr lang="en-US" sz="2756" spc="-187">
                <a:solidFill>
                  <a:srgbClr val="110F0F"/>
                </a:solidFill>
                <a:latin typeface="IBM Plex Mono"/>
                <a:ea typeface="IBM Plex Mono"/>
                <a:cs typeface="IBM Plex Mono"/>
                <a:sym typeface="IBM Plex Mono"/>
              </a:rPr>
              <a:t>RACI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DAG8RYZRX5Q</dc:identifier>
  <dcterms:modified xsi:type="dcterms:W3CDTF">2011-08-01T06:04:30Z</dcterms:modified>
  <cp:revision>1</cp:revision>
  <dc:title>RACI Matrix</dc:title>
</cp:coreProperties>
</file>