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9" r:id="rId2"/>
  </p:sldIdLst>
  <p:sldSz cx="18288000" cy="10287000"/>
  <p:notesSz cx="6858000" cy="9144000"/>
  <p:embeddedFontLst>
    <p:embeddedFont>
      <p:font typeface="IBM Plex Mono" panose="020B0509050203000203" pitchFamily="49" charset="77"/>
      <p:regular r:id="rId3"/>
      <p:bold r:id="rId4"/>
      <p:italic r:id="rId5"/>
      <p:boldItalic r:id="rId6"/>
    </p:embeddedFont>
    <p:embeddedFont>
      <p:font typeface="Neue Montreal Bold" pitchFamily="2" charset="0"/>
      <p:regular r:id="rId7"/>
      <p:bold r:id="rId8"/>
    </p:embeddedFont>
    <p:embeddedFont>
      <p:font typeface="Neue Montreal Light" pitchFamily="2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4C36"/>
    <a:srgbClr val="40404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5" autoAdjust="0"/>
    <p:restoredTop sz="94612" autoAdjust="0"/>
  </p:normalViewPr>
  <p:slideViewPr>
    <p:cSldViewPr>
      <p:cViewPr varScale="1">
        <p:scale>
          <a:sx n="73" d="100"/>
          <a:sy n="73" d="100"/>
        </p:scale>
        <p:origin x="5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E1368-E013-D67D-21C4-AF47B35A9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3414650-4AD9-32D2-76D3-D857175D1A21}"/>
              </a:ext>
            </a:extLst>
          </p:cNvPr>
          <p:cNvSpPr txBox="1"/>
          <p:nvPr/>
        </p:nvSpPr>
        <p:spPr>
          <a:xfrm>
            <a:off x="5875051" y="228600"/>
            <a:ext cx="653789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Risk Register</a:t>
            </a:r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3D5DBA57-B35D-4880-6C35-C8AEED6342FA}"/>
              </a:ext>
            </a:extLst>
          </p:cNvPr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6D13418-A061-3E90-BD09-7FAC6AE46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125012"/>
              </p:ext>
            </p:extLst>
          </p:nvPr>
        </p:nvGraphicFramePr>
        <p:xfrm>
          <a:off x="838200" y="1104900"/>
          <a:ext cx="16535400" cy="8153400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3609169703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4188855679"/>
                    </a:ext>
                  </a:extLst>
                </a:gridCol>
                <a:gridCol w="1377950">
                  <a:extLst>
                    <a:ext uri="{9D8B030D-6E8A-4147-A177-3AD203B41FA5}">
                      <a16:colId xmlns:a16="http://schemas.microsoft.com/office/drawing/2014/main" val="575973105"/>
                    </a:ext>
                  </a:extLst>
                </a:gridCol>
                <a:gridCol w="1377950">
                  <a:extLst>
                    <a:ext uri="{9D8B030D-6E8A-4147-A177-3AD203B41FA5}">
                      <a16:colId xmlns:a16="http://schemas.microsoft.com/office/drawing/2014/main" val="311438624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1405301150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462064192"/>
                    </a:ext>
                  </a:extLst>
                </a:gridCol>
                <a:gridCol w="1377950">
                  <a:extLst>
                    <a:ext uri="{9D8B030D-6E8A-4147-A177-3AD203B41FA5}">
                      <a16:colId xmlns:a16="http://schemas.microsoft.com/office/drawing/2014/main" val="3399202549"/>
                    </a:ext>
                  </a:extLst>
                </a:gridCol>
                <a:gridCol w="1174750">
                  <a:extLst>
                    <a:ext uri="{9D8B030D-6E8A-4147-A177-3AD203B41FA5}">
                      <a16:colId xmlns:a16="http://schemas.microsoft.com/office/drawing/2014/main" val="124120344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879671037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90995476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121251339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543076710"/>
                    </a:ext>
                  </a:extLst>
                </a:gridCol>
              </a:tblGrid>
              <a:tr h="49075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Risk ID</a:t>
                      </a:r>
                    </a:p>
                  </a:txBody>
                  <a:tcPr marL="14188" marR="14188" marT="7094" marB="7094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Risk Description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Category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Likelihood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Impact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Expected Value (EV)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Proximity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Response Option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Response Action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Risk Owner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Risk Actionee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858502"/>
                  </a:ext>
                </a:extLst>
              </a:tr>
              <a:tr h="19156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S-R001</a:t>
                      </a:r>
                    </a:p>
                  </a:txBody>
                  <a:tcPr marL="14188" marR="14188" marT="7094" marB="7094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Supply disruption leading to stock-outs of essential goods and lost sales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Supply Chain / Operational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High (4)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High (4)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16 High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0–3 months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Reduce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Diversify suppliers; increase safety stock; improve demand forecasting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Head of Supply Chain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Inventory Planning Manager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289145"/>
                  </a:ext>
                </a:extLst>
              </a:tr>
              <a:tr h="19156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S-R002</a:t>
                      </a:r>
                    </a:p>
                  </a:txBody>
                  <a:tcPr marL="14188" marR="14188" marT="7094" marB="7094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Food safety incident causing customer harm and reputational damage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Compliance / Food Safety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Medium (3)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High (4)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12 High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Immediate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Reduce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Strengthen quality controls; supplier audits; staff hygiene training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Quality &amp; Compliance Director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Food Safety Officer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Planned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527544"/>
                  </a:ext>
                </a:extLst>
              </a:tr>
              <a:tr h="215314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S-R003</a:t>
                      </a:r>
                    </a:p>
                  </a:txBody>
                  <a:tcPr marL="14188" marR="14188" marT="7094" marB="7094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Customer churn due to price competition and poor in-store experience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Customer / Commercial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Medium (3)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Medium (3)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9 Medium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1–6 months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Reduce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Enhance loyalty programs; improve store layout; staff service training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Commercial Director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Customer Experience Manager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Planned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6774608"/>
                  </a:ext>
                </a:extLst>
              </a:tr>
              <a:tr h="167817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IBM Plex Mono"/>
                          <a:ea typeface="+mn-ea"/>
                          <a:cs typeface="+mn-cs"/>
                        </a:rPr>
                        <a:t>S-R004</a:t>
                      </a:r>
                    </a:p>
                  </a:txBody>
                  <a:tcPr marL="14188" marR="14188" marT="7094" marB="7094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IT system outage affecting POS, inventory, and payment processing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Technology / Operational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Medium (3)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High (4)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12 High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0–3 months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Reduce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Upgrade POS systems; implement redundancy; strengthen IT support SLAs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CIO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IT Operations Manager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1200" dirty="0">
                          <a:solidFill>
                            <a:srgbClr val="181818"/>
                          </a:solidFill>
                          <a:latin typeface="IBM Plex Mono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 marL="14188" marR="14188" marT="7094" marB="70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106387"/>
                  </a:ext>
                </a:extLst>
              </a:tr>
            </a:tbl>
          </a:graphicData>
        </a:graphic>
      </p:graphicFrame>
      <p:sp>
        <p:nvSpPr>
          <p:cNvPr id="5" name="TextBox 2">
            <a:extLst>
              <a:ext uri="{FF2B5EF4-FFF2-40B4-BE49-F238E27FC236}">
                <a16:creationId xmlns:a16="http://schemas.microsoft.com/office/drawing/2014/main" id="{12FCED94-2E30-0A56-18F6-46E96B83139C}"/>
              </a:ext>
            </a:extLst>
          </p:cNvPr>
          <p:cNvSpPr txBox="1"/>
          <p:nvPr/>
        </p:nvSpPr>
        <p:spPr>
          <a:xfrm>
            <a:off x="609600" y="501953"/>
            <a:ext cx="3581400" cy="526747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2000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Example: Supermarket</a:t>
            </a:r>
          </a:p>
        </p:txBody>
      </p:sp>
    </p:spTree>
    <p:extLst>
      <p:ext uri="{BB962C8B-B14F-4D97-AF65-F5344CB8AC3E}">
        <p14:creationId xmlns:p14="http://schemas.microsoft.com/office/powerpoint/2010/main" val="502713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209</Words>
  <Application>Microsoft Macintosh PowerPoint</Application>
  <PresentationFormat>Custom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Neue Montreal Light</vt:lpstr>
      <vt:lpstr>IBM Plex Mono</vt:lpstr>
      <vt:lpstr>Arial</vt:lpstr>
      <vt:lpstr>Calibri</vt:lpstr>
      <vt:lpstr>Neue Montreal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Value Chain Analysis</dc:title>
  <cp:lastModifiedBy>Loay Dirar</cp:lastModifiedBy>
  <cp:revision>5</cp:revision>
  <dcterms:created xsi:type="dcterms:W3CDTF">2006-08-16T00:00:00Z</dcterms:created>
  <dcterms:modified xsi:type="dcterms:W3CDTF">2025-12-22T18:27:39Z</dcterms:modified>
  <dc:identifier>DAG8Ke49sVk</dc:identifier>
</cp:coreProperties>
</file>