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2" r:id="rId2"/>
  </p:sldIdLst>
  <p:sldSz cx="18288000" cy="10287000"/>
  <p:notesSz cx="6858000" cy="9144000"/>
  <p:embeddedFontLst>
    <p:embeddedFont>
      <p:font typeface="IBM Plex Mono" panose="020B0509050203000203" pitchFamily="49" charset="77"/>
      <p:regular r:id="rId3"/>
      <p:bold r:id="rId4"/>
      <p:italic r:id="rId5"/>
      <p:boldItalic r:id="rId6"/>
    </p:embeddedFont>
    <p:embeddedFont>
      <p:font typeface="Neue Montreal Bold" pitchFamily="2" charset="0"/>
      <p:regular r:id="rId7"/>
      <p:bold r:id="rId8"/>
    </p:embeddedFont>
    <p:embeddedFont>
      <p:font typeface="Neue Montreal Light" pitchFamily="2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C36"/>
    <a:srgbClr val="77933C"/>
    <a:srgbClr val="40404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9" autoAdjust="0"/>
    <p:restoredTop sz="94612" autoAdjust="0"/>
  </p:normalViewPr>
  <p:slideViewPr>
    <p:cSldViewPr>
      <p:cViewPr varScale="1">
        <p:scale>
          <a:sx n="73" d="100"/>
          <a:sy n="73" d="100"/>
        </p:scale>
        <p:origin x="3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7512D-2854-3DE4-DE81-F294E8BE8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1919451-6AF5-1900-25CB-30AC39E0C03B}"/>
              </a:ext>
            </a:extLst>
          </p:cNvPr>
          <p:cNvSpPr txBox="1"/>
          <p:nvPr/>
        </p:nvSpPr>
        <p:spPr>
          <a:xfrm>
            <a:off x="2743199" y="216904"/>
            <a:ext cx="12801600" cy="591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dirty="0">
                <a:solidFill>
                  <a:srgbClr val="404040"/>
                </a:solidFill>
                <a:latin typeface="IBM Plex Mono" panose="020B0509050203000203" pitchFamily="49" charset="77"/>
                <a:ea typeface="IBM Plex Mono"/>
                <a:cs typeface="IBM Plex Mono"/>
                <a:sym typeface="IBM Plex Mono"/>
              </a:rPr>
              <a:t>Stakeholder Mapping Using the STIEM Model </a:t>
            </a:r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1C62F6C1-57C7-064C-831A-E1E8EDC7E971}"/>
              </a:ext>
            </a:extLst>
          </p:cNvPr>
          <p:cNvSpPr txBox="1"/>
          <p:nvPr/>
        </p:nvSpPr>
        <p:spPr>
          <a:xfrm>
            <a:off x="0" y="10013480"/>
            <a:ext cx="1371600" cy="212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"/>
              </a:lnSpc>
            </a:pPr>
            <a:r>
              <a:rPr lang="en-US" sz="2499" b="1" spc="-174" dirty="0">
                <a:solidFill>
                  <a:srgbClr val="000000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Loay</a:t>
            </a:r>
            <a:r>
              <a:rPr lang="en-US" sz="2499" spc="-174" dirty="0">
                <a:solidFill>
                  <a:srgbClr val="000000"/>
                </a:solidFill>
                <a:latin typeface="Neue Montreal Light"/>
                <a:ea typeface="Neue Montreal Light"/>
                <a:cs typeface="Neue Montreal Light"/>
                <a:sym typeface="Neue Montreal Light"/>
              </a:rPr>
              <a:t>Dirar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AC6845E-255B-16D0-636E-79F60A844A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424506"/>
              </p:ext>
            </p:extLst>
          </p:nvPr>
        </p:nvGraphicFramePr>
        <p:xfrm>
          <a:off x="609599" y="1562101"/>
          <a:ext cx="17068800" cy="4191003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413760">
                  <a:extLst>
                    <a:ext uri="{9D8B030D-6E8A-4147-A177-3AD203B41FA5}">
                      <a16:colId xmlns:a16="http://schemas.microsoft.com/office/drawing/2014/main" val="1792599136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val="871761562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val="1795932565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val="3171446710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val="129351992"/>
                    </a:ext>
                  </a:extLst>
                </a:gridCol>
              </a:tblGrid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Stakeholder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Typology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Influence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Expectations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Measures</a:t>
                      </a:r>
                      <a:endParaRPr lang="en-US" sz="16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83751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079039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791459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958803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303160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356731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513403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566880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AE" sz="1600">
                        <a:latin typeface="IBM Plex Mono" panose="020B0509050203000203" pitchFamily="49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E" sz="1600" dirty="0">
                        <a:latin typeface="IBM Plex Mono" panose="020B0509050203000203" pitchFamily="49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1555427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AAE745D-8DE8-73ED-334F-EF5AAE38C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522214"/>
              </p:ext>
            </p:extLst>
          </p:nvPr>
        </p:nvGraphicFramePr>
        <p:xfrm>
          <a:off x="609599" y="5905500"/>
          <a:ext cx="10363201" cy="34290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516145">
                  <a:extLst>
                    <a:ext uri="{9D8B030D-6E8A-4147-A177-3AD203B41FA5}">
                      <a16:colId xmlns:a16="http://schemas.microsoft.com/office/drawing/2014/main" val="812257210"/>
                    </a:ext>
                  </a:extLst>
                </a:gridCol>
                <a:gridCol w="7847056">
                  <a:extLst>
                    <a:ext uri="{9D8B030D-6E8A-4147-A177-3AD203B41FA5}">
                      <a16:colId xmlns:a16="http://schemas.microsoft.com/office/drawing/2014/main" val="37245033"/>
                    </a:ext>
                  </a:extLst>
                </a:gridCol>
              </a:tblGrid>
              <a:tr h="5107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Stakeholder</a:t>
                      </a:r>
                      <a:endParaRPr lang="en-US" sz="12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88744" marR="88744" marT="44372" marB="44372" anchor="ctr"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IBM Plex Mono" panose="020B0509050203000203" pitchFamily="49" charset="77"/>
                        </a:rPr>
                        <a:t>Who is the specific individual stakeholder or stakeholder group?</a:t>
                      </a:r>
                    </a:p>
                  </a:txBody>
                  <a:tcPr marL="88744" marR="88744" marT="44372" marB="44372" anchor="ctr"/>
                </a:tc>
                <a:extLst>
                  <a:ext uri="{0D108BD9-81ED-4DB2-BD59-A6C34878D82A}">
                    <a16:rowId xmlns:a16="http://schemas.microsoft.com/office/drawing/2014/main" val="447799104"/>
                  </a:ext>
                </a:extLst>
              </a:tr>
              <a:tr h="5107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Typology</a:t>
                      </a:r>
                      <a:endParaRPr lang="en-US" sz="12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88744" marR="88744" marT="44372" marB="44372" anchor="ctr"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IBM Plex Mono" panose="020B0509050203000203" pitchFamily="49" charset="77"/>
                        </a:rPr>
                        <a:t>Is the stakeholder internal or external to the organization?</a:t>
                      </a:r>
                    </a:p>
                  </a:txBody>
                  <a:tcPr marL="88744" marR="88744" marT="44372" marB="44372" anchor="ctr"/>
                </a:tc>
                <a:extLst>
                  <a:ext uri="{0D108BD9-81ED-4DB2-BD59-A6C34878D82A}">
                    <a16:rowId xmlns:a16="http://schemas.microsoft.com/office/drawing/2014/main" val="782829911"/>
                  </a:ext>
                </a:extLst>
              </a:tr>
              <a:tr h="948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Influence</a:t>
                      </a:r>
                      <a:endParaRPr lang="en-US" sz="12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88744" marR="88744" marT="44372" marB="44372" anchor="ctr"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IBM Plex Mono" panose="020B0509050203000203" pitchFamily="49" charset="77"/>
                        </a:rPr>
                        <a:t>How strong is the stakeholder’s influence on the organization, and how likely can the organization influence the stakeholder?</a:t>
                      </a:r>
                    </a:p>
                  </a:txBody>
                  <a:tcPr marL="88744" marR="88744" marT="44372" marB="44372" anchor="ctr"/>
                </a:tc>
                <a:extLst>
                  <a:ext uri="{0D108BD9-81ED-4DB2-BD59-A6C34878D82A}">
                    <a16:rowId xmlns:a16="http://schemas.microsoft.com/office/drawing/2014/main" val="3594891272"/>
                  </a:ext>
                </a:extLst>
              </a:tr>
              <a:tr h="7295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Expectations</a:t>
                      </a:r>
                      <a:endParaRPr lang="en-US" sz="12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88744" marR="88744" marT="44372" marB="44372" anchor="ctr"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IBM Plex Mono" panose="020B0509050203000203" pitchFamily="49" charset="77"/>
                        </a:rPr>
                        <a:t>What are the bilateral expectations and offers between the stakeholder and the organization?</a:t>
                      </a:r>
                    </a:p>
                  </a:txBody>
                  <a:tcPr marL="88744" marR="88744" marT="44372" marB="44372" anchor="ctr"/>
                </a:tc>
                <a:extLst>
                  <a:ext uri="{0D108BD9-81ED-4DB2-BD59-A6C34878D82A}">
                    <a16:rowId xmlns:a16="http://schemas.microsoft.com/office/drawing/2014/main" val="245484914"/>
                  </a:ext>
                </a:extLst>
              </a:tr>
              <a:tr h="7295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IBM Plex Mono" panose="020B0509050203000203" pitchFamily="49" charset="77"/>
                        </a:rPr>
                        <a:t>Measures</a:t>
                      </a:r>
                      <a:endParaRPr lang="en-US" sz="1200" dirty="0">
                        <a:solidFill>
                          <a:schemeClr val="bg1"/>
                        </a:solidFill>
                        <a:latin typeface="IBM Plex Mono" panose="020B0509050203000203" pitchFamily="49" charset="77"/>
                      </a:endParaRPr>
                    </a:p>
                  </a:txBody>
                  <a:tcPr marL="88744" marR="88744" marT="44372" marB="44372" anchor="ctr">
                    <a:solidFill>
                      <a:srgbClr val="DE4C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IBM Plex Mono" panose="020B0509050203000203" pitchFamily="49" charset="77"/>
                        </a:rPr>
                        <a:t>How does management deal with this stakeholder, and what engagement strategy and measures are applied?</a:t>
                      </a:r>
                    </a:p>
                  </a:txBody>
                  <a:tcPr marL="88744" marR="88744" marT="44372" marB="44372" anchor="ctr"/>
                </a:tc>
                <a:extLst>
                  <a:ext uri="{0D108BD9-81ED-4DB2-BD59-A6C34878D82A}">
                    <a16:rowId xmlns:a16="http://schemas.microsoft.com/office/drawing/2014/main" val="1824352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362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88</Words>
  <Application>Microsoft Macintosh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Neue Montreal Bold</vt:lpstr>
      <vt:lpstr>Calibri</vt:lpstr>
      <vt:lpstr>IBM Plex Mono</vt:lpstr>
      <vt:lpstr>Neue Montreal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Chain Analysis</dc:title>
  <cp:lastModifiedBy>Loay Dirar</cp:lastModifiedBy>
  <cp:revision>14</cp:revision>
  <dcterms:created xsi:type="dcterms:W3CDTF">2006-08-16T00:00:00Z</dcterms:created>
  <dcterms:modified xsi:type="dcterms:W3CDTF">2025-12-28T13:43:25Z</dcterms:modified>
  <dc:identifier>DAG8Ke49sVk</dc:identifier>
</cp:coreProperties>
</file>