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IBM Plex Mono" panose="020B0509050203000203" pitchFamily="49" charset="77"/>
      <p:regular r:id="rId4"/>
      <p:bold r:id="rId5"/>
    </p:embeddedFont>
    <p:embeddedFont>
      <p:font typeface="IBM Plex Mono Bold" panose="020B0809050203000203" pitchFamily="49" charset="77"/>
      <p:regular r:id="rId6"/>
      <p:bold r:id="rId7"/>
    </p:embeddedFont>
    <p:embeddedFont>
      <p:font typeface="Neue Montreal Bold" pitchFamily="2" charset="0"/>
      <p:regular r:id="rId8"/>
      <p:bold r:id="rId9"/>
    </p:embeddedFont>
    <p:embeddedFont>
      <p:font typeface="Neue Montreal Light" pitchFamily="2" charset="0"/>
      <p:regular r:id="rId10"/>
    </p:embeddedFont>
    <p:embeddedFont>
      <p:font typeface="Public Sans Bold" pitchFamily="2" charset="77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12" autoAdjust="0"/>
  </p:normalViewPr>
  <p:slideViewPr>
    <p:cSldViewPr>
      <p:cViewPr varScale="1">
        <p:scale>
          <a:sx n="73" d="100"/>
          <a:sy n="73" d="100"/>
        </p:scale>
        <p:origin x="60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144000" cy="5143500"/>
            <a:chOff x="0" y="0"/>
            <a:chExt cx="2408296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1354667"/>
            </a:xfrm>
            <a:custGeom>
              <a:avLst/>
              <a:gdLst/>
              <a:ahLst/>
              <a:cxnLst/>
              <a:rect l="l" t="t" r="r" b="b"/>
              <a:pathLst>
                <a:path w="2408296" h="1354667">
                  <a:moveTo>
                    <a:pt x="0" y="0"/>
                  </a:moveTo>
                  <a:lnTo>
                    <a:pt x="2408296" y="0"/>
                  </a:lnTo>
                  <a:lnTo>
                    <a:pt x="2408296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408296" cy="13546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65353" y="642280"/>
            <a:ext cx="581088" cy="581088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087160" y="1624202"/>
            <a:ext cx="1350854" cy="1350854"/>
            <a:chOff x="0" y="0"/>
            <a:chExt cx="1913890" cy="1913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A10702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627940" y="1624202"/>
            <a:ext cx="1350854" cy="1350854"/>
            <a:chOff x="0" y="0"/>
            <a:chExt cx="1913890" cy="1913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A10702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087160" y="3166701"/>
            <a:ext cx="1350854" cy="1350854"/>
            <a:chOff x="0" y="0"/>
            <a:chExt cx="1913890" cy="19138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A10702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627940" y="3166701"/>
            <a:ext cx="1350854" cy="1350854"/>
            <a:chOff x="0" y="0"/>
            <a:chExt cx="1913890" cy="19138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A10702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69178" y="1624202"/>
            <a:ext cx="1350854" cy="1350854"/>
            <a:chOff x="0" y="0"/>
            <a:chExt cx="1913890" cy="19138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A10702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709958" y="1624202"/>
            <a:ext cx="1350854" cy="1350854"/>
            <a:chOff x="0" y="0"/>
            <a:chExt cx="1913890" cy="19138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A10702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169178" y="3166701"/>
            <a:ext cx="1350854" cy="1350854"/>
            <a:chOff x="0" y="0"/>
            <a:chExt cx="1913890" cy="191389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A10702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709958" y="3166701"/>
            <a:ext cx="1350854" cy="1350854"/>
            <a:chOff x="0" y="0"/>
            <a:chExt cx="1913890" cy="19138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A10702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248949" y="1624202"/>
            <a:ext cx="1350854" cy="1350854"/>
            <a:chOff x="0" y="0"/>
            <a:chExt cx="1913890" cy="19138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A10702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248949" y="3166701"/>
            <a:ext cx="1350854" cy="1350854"/>
            <a:chOff x="0" y="0"/>
            <a:chExt cx="1913890" cy="19138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A10702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54775" y="5785780"/>
            <a:ext cx="581088" cy="581088"/>
            <a:chOff x="0" y="0"/>
            <a:chExt cx="6350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76582" y="6767702"/>
            <a:ext cx="1350854" cy="1350854"/>
            <a:chOff x="0" y="0"/>
            <a:chExt cx="1913890" cy="191389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000000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617362" y="6767702"/>
            <a:ext cx="1350854" cy="1350854"/>
            <a:chOff x="0" y="0"/>
            <a:chExt cx="1913890" cy="191389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000000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76582" y="8310201"/>
            <a:ext cx="1350854" cy="1350854"/>
            <a:chOff x="0" y="0"/>
            <a:chExt cx="1913890" cy="19138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000000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617362" y="8310201"/>
            <a:ext cx="1350854" cy="1350854"/>
            <a:chOff x="0" y="0"/>
            <a:chExt cx="1913890" cy="19138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000000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158600" y="6767702"/>
            <a:ext cx="1350854" cy="1350854"/>
            <a:chOff x="0" y="0"/>
            <a:chExt cx="1913890" cy="191389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000000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699380" y="6767702"/>
            <a:ext cx="1350854" cy="1350854"/>
            <a:chOff x="0" y="0"/>
            <a:chExt cx="1913890" cy="191389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000000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58600" y="8310201"/>
            <a:ext cx="1350854" cy="1350854"/>
            <a:chOff x="0" y="0"/>
            <a:chExt cx="1913890" cy="191389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000000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699380" y="8310201"/>
            <a:ext cx="1350854" cy="1350854"/>
            <a:chOff x="0" y="0"/>
            <a:chExt cx="1913890" cy="19138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000000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238371" y="6767702"/>
            <a:ext cx="1350854" cy="1350854"/>
            <a:chOff x="0" y="0"/>
            <a:chExt cx="1913890" cy="191389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000000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238371" y="8310201"/>
            <a:ext cx="1350854" cy="1350854"/>
            <a:chOff x="0" y="0"/>
            <a:chExt cx="1913890" cy="19138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000000">
                <a:alpha val="9804"/>
              </a:srgbClr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54775" y="642280"/>
            <a:ext cx="581088" cy="581088"/>
            <a:chOff x="0" y="0"/>
            <a:chExt cx="6350000" cy="63500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076582" y="1624202"/>
            <a:ext cx="1350854" cy="1350854"/>
            <a:chOff x="0" y="0"/>
            <a:chExt cx="1913890" cy="191389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2617362" y="1624202"/>
            <a:ext cx="1350854" cy="1350854"/>
            <a:chOff x="0" y="0"/>
            <a:chExt cx="1913890" cy="191389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76582" y="3166701"/>
            <a:ext cx="1350854" cy="1350854"/>
            <a:chOff x="0" y="0"/>
            <a:chExt cx="1913890" cy="191389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2617362" y="3166701"/>
            <a:ext cx="1350854" cy="1350854"/>
            <a:chOff x="0" y="0"/>
            <a:chExt cx="1913890" cy="19138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59" name="Freeform 59"/>
          <p:cNvSpPr/>
          <p:nvPr/>
        </p:nvSpPr>
        <p:spPr>
          <a:xfrm>
            <a:off x="5475584" y="32679"/>
            <a:ext cx="3668416" cy="3466653"/>
          </a:xfrm>
          <a:custGeom>
            <a:avLst/>
            <a:gdLst/>
            <a:ahLst/>
            <a:cxnLst/>
            <a:rect l="l" t="t" r="r" b="b"/>
            <a:pathLst>
              <a:path w="3668416" h="3466653">
                <a:moveTo>
                  <a:pt x="0" y="0"/>
                </a:moveTo>
                <a:lnTo>
                  <a:pt x="3668416" y="0"/>
                </a:lnTo>
                <a:lnTo>
                  <a:pt x="3668416" y="3466653"/>
                </a:lnTo>
                <a:lnTo>
                  <a:pt x="0" y="34666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grpSp>
        <p:nvGrpSpPr>
          <p:cNvPr id="60" name="Group 60"/>
          <p:cNvGrpSpPr/>
          <p:nvPr/>
        </p:nvGrpSpPr>
        <p:grpSpPr>
          <a:xfrm>
            <a:off x="4158600" y="1624202"/>
            <a:ext cx="1350854" cy="1350854"/>
            <a:chOff x="0" y="0"/>
            <a:chExt cx="1913890" cy="19138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699380" y="1624202"/>
            <a:ext cx="1350854" cy="1350854"/>
            <a:chOff x="0" y="0"/>
            <a:chExt cx="1913890" cy="191389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158600" y="3166701"/>
            <a:ext cx="1350854" cy="1350854"/>
            <a:chOff x="0" y="0"/>
            <a:chExt cx="1913890" cy="191389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5699380" y="3166701"/>
            <a:ext cx="1350854" cy="1350854"/>
            <a:chOff x="0" y="0"/>
            <a:chExt cx="1913890" cy="191389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7238371" y="1624202"/>
            <a:ext cx="1350854" cy="1350854"/>
            <a:chOff x="0" y="0"/>
            <a:chExt cx="1913890" cy="191389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7238371" y="3166701"/>
            <a:ext cx="1350854" cy="1350854"/>
            <a:chOff x="0" y="0"/>
            <a:chExt cx="1913890" cy="191389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9144000" y="5143500"/>
            <a:ext cx="9144000" cy="5143500"/>
            <a:chOff x="0" y="0"/>
            <a:chExt cx="2408296" cy="1354667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2408296" cy="1354667"/>
            </a:xfrm>
            <a:custGeom>
              <a:avLst/>
              <a:gdLst/>
              <a:ahLst/>
              <a:cxnLst/>
              <a:rect l="l" t="t" r="r" b="b"/>
              <a:pathLst>
                <a:path w="2408296" h="1354667">
                  <a:moveTo>
                    <a:pt x="0" y="0"/>
                  </a:moveTo>
                  <a:lnTo>
                    <a:pt x="2408296" y="0"/>
                  </a:lnTo>
                  <a:lnTo>
                    <a:pt x="2408296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A10702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0"/>
              <a:ext cx="2408296" cy="13546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5" name="Freeform 75"/>
          <p:cNvSpPr/>
          <p:nvPr/>
        </p:nvSpPr>
        <p:spPr>
          <a:xfrm flipH="1">
            <a:off x="13825555" y="5300004"/>
            <a:ext cx="4385222" cy="4114800"/>
          </a:xfrm>
          <a:custGeom>
            <a:avLst/>
            <a:gdLst/>
            <a:ahLst/>
            <a:cxnLst/>
            <a:rect l="l" t="t" r="r" b="b"/>
            <a:pathLst>
              <a:path w="4385222" h="4114800">
                <a:moveTo>
                  <a:pt x="4385222" y="0"/>
                </a:moveTo>
                <a:lnTo>
                  <a:pt x="0" y="0"/>
                </a:lnTo>
                <a:lnTo>
                  <a:pt x="0" y="4114800"/>
                </a:lnTo>
                <a:lnTo>
                  <a:pt x="4385222" y="4114800"/>
                </a:lnTo>
                <a:lnTo>
                  <a:pt x="43852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grpSp>
        <p:nvGrpSpPr>
          <p:cNvPr id="76" name="Group 76"/>
          <p:cNvGrpSpPr/>
          <p:nvPr/>
        </p:nvGrpSpPr>
        <p:grpSpPr>
          <a:xfrm>
            <a:off x="9698775" y="5785780"/>
            <a:ext cx="581088" cy="581088"/>
            <a:chOff x="0" y="0"/>
            <a:chExt cx="6350000" cy="6350000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10220582" y="6767702"/>
            <a:ext cx="1350854" cy="1350854"/>
            <a:chOff x="0" y="0"/>
            <a:chExt cx="1913890" cy="1913890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1761362" y="6767702"/>
            <a:ext cx="1350854" cy="1350854"/>
            <a:chOff x="0" y="0"/>
            <a:chExt cx="1913890" cy="191389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0220582" y="8310201"/>
            <a:ext cx="1350854" cy="1350854"/>
            <a:chOff x="0" y="0"/>
            <a:chExt cx="1913890" cy="191389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1761362" y="8310201"/>
            <a:ext cx="1350854" cy="1350854"/>
            <a:chOff x="0" y="0"/>
            <a:chExt cx="1913890" cy="1913890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3302600" y="6767702"/>
            <a:ext cx="1350854" cy="1350854"/>
            <a:chOff x="0" y="0"/>
            <a:chExt cx="1913890" cy="191389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14843380" y="6767702"/>
            <a:ext cx="1350854" cy="1350854"/>
            <a:chOff x="0" y="0"/>
            <a:chExt cx="1913890" cy="1913890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13302600" y="8310201"/>
            <a:ext cx="1350854" cy="1350854"/>
            <a:chOff x="0" y="0"/>
            <a:chExt cx="1913890" cy="1913890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4843380" y="8310201"/>
            <a:ext cx="1350854" cy="1350854"/>
            <a:chOff x="0" y="0"/>
            <a:chExt cx="1913890" cy="1913890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16382371" y="6767702"/>
            <a:ext cx="1350854" cy="1350854"/>
            <a:chOff x="0" y="0"/>
            <a:chExt cx="1913890" cy="1913890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6382371" y="8310201"/>
            <a:ext cx="1350854" cy="1350854"/>
            <a:chOff x="0" y="0"/>
            <a:chExt cx="1913890" cy="1913890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1789430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9430" y="0"/>
                  </a:lnTo>
                  <a:cubicBezTo>
                    <a:pt x="1858010" y="0"/>
                    <a:pt x="1913890" y="55880"/>
                    <a:pt x="1913890" y="124460"/>
                  </a:cubicBezTo>
                  <a:lnTo>
                    <a:pt x="1913890" y="1789430"/>
                  </a:lnTo>
                  <a:cubicBezTo>
                    <a:pt x="1913890" y="1858010"/>
                    <a:pt x="1858010" y="1913890"/>
                    <a:pt x="1789430" y="1913890"/>
                  </a:cubicBez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9565353" y="788187"/>
            <a:ext cx="58108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2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10286761" y="587845"/>
            <a:ext cx="2713501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Weaknesses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10286761" y="1001578"/>
            <a:ext cx="7037241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>
                <a:solidFill>
                  <a:srgbClr val="A10702"/>
                </a:solidFill>
                <a:latin typeface="IBM Plex Mono"/>
                <a:ea typeface="IBM Plex Mono"/>
                <a:cs typeface="IBM Plex Mono"/>
                <a:sym typeface="IBM Plex Mono"/>
              </a:rPr>
              <a:t>Where You Fall Short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0087160" y="20900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2.1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02" name="TextBox 102"/>
          <p:cNvSpPr txBox="1"/>
          <p:nvPr/>
        </p:nvSpPr>
        <p:spPr>
          <a:xfrm>
            <a:off x="11627940" y="20900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2.2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03" name="TextBox 103"/>
          <p:cNvSpPr txBox="1"/>
          <p:nvPr/>
        </p:nvSpPr>
        <p:spPr>
          <a:xfrm>
            <a:off x="10087160" y="36325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2.6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04" name="TextBox 104"/>
          <p:cNvSpPr txBox="1"/>
          <p:nvPr/>
        </p:nvSpPr>
        <p:spPr>
          <a:xfrm>
            <a:off x="11627940" y="36325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2.7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05" name="TextBox 105"/>
          <p:cNvSpPr txBox="1"/>
          <p:nvPr/>
        </p:nvSpPr>
        <p:spPr>
          <a:xfrm>
            <a:off x="13169178" y="20900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2.3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06" name="TextBox 106"/>
          <p:cNvSpPr txBox="1"/>
          <p:nvPr/>
        </p:nvSpPr>
        <p:spPr>
          <a:xfrm>
            <a:off x="14709958" y="20900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2.4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07" name="TextBox 107"/>
          <p:cNvSpPr txBox="1"/>
          <p:nvPr/>
        </p:nvSpPr>
        <p:spPr>
          <a:xfrm>
            <a:off x="13169178" y="36325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2.8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08" name="TextBox 108"/>
          <p:cNvSpPr txBox="1"/>
          <p:nvPr/>
        </p:nvSpPr>
        <p:spPr>
          <a:xfrm>
            <a:off x="14709958" y="36325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2.9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09" name="TextBox 109"/>
          <p:cNvSpPr txBox="1"/>
          <p:nvPr/>
        </p:nvSpPr>
        <p:spPr>
          <a:xfrm>
            <a:off x="16248949" y="20900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2.5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10" name="TextBox 110"/>
          <p:cNvSpPr txBox="1"/>
          <p:nvPr/>
        </p:nvSpPr>
        <p:spPr>
          <a:xfrm>
            <a:off x="16248949" y="36325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2.10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11" name="TextBox 111"/>
          <p:cNvSpPr txBox="1"/>
          <p:nvPr/>
        </p:nvSpPr>
        <p:spPr>
          <a:xfrm>
            <a:off x="552221" y="5931687"/>
            <a:ext cx="58108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3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1276183" y="5731345"/>
            <a:ext cx="2713501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Opportunities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1276183" y="6145078"/>
            <a:ext cx="7037241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>
                <a:solidFill>
                  <a:srgbClr val="38B6FF"/>
                </a:solidFill>
                <a:latin typeface="IBM Plex Mono"/>
                <a:ea typeface="IBM Plex Mono"/>
                <a:cs typeface="IBM Plex Mono"/>
                <a:sym typeface="IBM Plex Mono"/>
              </a:rPr>
              <a:t>Where You Can Advance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1076582" y="72335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3.1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15" name="TextBox 115"/>
          <p:cNvSpPr txBox="1"/>
          <p:nvPr/>
        </p:nvSpPr>
        <p:spPr>
          <a:xfrm>
            <a:off x="2617362" y="72335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3.2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16" name="TextBox 116"/>
          <p:cNvSpPr txBox="1"/>
          <p:nvPr/>
        </p:nvSpPr>
        <p:spPr>
          <a:xfrm>
            <a:off x="1076582" y="87760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3.6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17" name="TextBox 117"/>
          <p:cNvSpPr txBox="1"/>
          <p:nvPr/>
        </p:nvSpPr>
        <p:spPr>
          <a:xfrm>
            <a:off x="2617362" y="87760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3.7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18" name="TextBox 118"/>
          <p:cNvSpPr txBox="1"/>
          <p:nvPr/>
        </p:nvSpPr>
        <p:spPr>
          <a:xfrm>
            <a:off x="4158600" y="72335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3.3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19" name="TextBox 119"/>
          <p:cNvSpPr txBox="1"/>
          <p:nvPr/>
        </p:nvSpPr>
        <p:spPr>
          <a:xfrm>
            <a:off x="5699380" y="72335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3.4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0" name="TextBox 120"/>
          <p:cNvSpPr txBox="1"/>
          <p:nvPr/>
        </p:nvSpPr>
        <p:spPr>
          <a:xfrm>
            <a:off x="4158600" y="87760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3.8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1" name="TextBox 121"/>
          <p:cNvSpPr txBox="1"/>
          <p:nvPr/>
        </p:nvSpPr>
        <p:spPr>
          <a:xfrm>
            <a:off x="5699380" y="87760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3.9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2" name="TextBox 122"/>
          <p:cNvSpPr txBox="1"/>
          <p:nvPr/>
        </p:nvSpPr>
        <p:spPr>
          <a:xfrm>
            <a:off x="7238371" y="72335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3.5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3" name="TextBox 123"/>
          <p:cNvSpPr txBox="1"/>
          <p:nvPr/>
        </p:nvSpPr>
        <p:spPr>
          <a:xfrm>
            <a:off x="7238371" y="87760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3.10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4" name="TextBox 124"/>
          <p:cNvSpPr txBox="1"/>
          <p:nvPr/>
        </p:nvSpPr>
        <p:spPr>
          <a:xfrm>
            <a:off x="554775" y="788187"/>
            <a:ext cx="58108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1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1276183" y="587845"/>
            <a:ext cx="2713501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Strengths</a:t>
            </a:r>
          </a:p>
        </p:txBody>
      </p:sp>
      <p:sp>
        <p:nvSpPr>
          <p:cNvPr id="126" name="TextBox 126"/>
          <p:cNvSpPr txBox="1"/>
          <p:nvPr/>
        </p:nvSpPr>
        <p:spPr>
          <a:xfrm>
            <a:off x="1276183" y="1001578"/>
            <a:ext cx="7037241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217376"/>
                </a:solidFill>
                <a:latin typeface="IBM Plex Mono"/>
                <a:ea typeface="IBM Plex Mono"/>
                <a:cs typeface="IBM Plex Mono"/>
                <a:sym typeface="IBM Plex Mono"/>
              </a:rPr>
              <a:t>Where You Excel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1111937" y="2090079"/>
            <a:ext cx="128014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 dirty="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1.1 Reflect </a:t>
            </a:r>
          </a:p>
          <a:p>
            <a:pPr algn="ctr">
              <a:lnSpc>
                <a:spcPts val="1679"/>
              </a:lnSpc>
            </a:pPr>
            <a:r>
              <a:rPr lang="en-US" sz="1399" dirty="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2617362" y="20900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1.2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29" name="TextBox 129"/>
          <p:cNvSpPr txBox="1"/>
          <p:nvPr/>
        </p:nvSpPr>
        <p:spPr>
          <a:xfrm>
            <a:off x="1076582" y="36325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1.6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30" name="TextBox 130"/>
          <p:cNvSpPr txBox="1"/>
          <p:nvPr/>
        </p:nvSpPr>
        <p:spPr>
          <a:xfrm>
            <a:off x="2617362" y="36325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1.7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31" name="TextBox 131"/>
          <p:cNvSpPr txBox="1"/>
          <p:nvPr/>
        </p:nvSpPr>
        <p:spPr>
          <a:xfrm>
            <a:off x="4158600" y="20900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1.3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32" name="TextBox 132"/>
          <p:cNvSpPr txBox="1"/>
          <p:nvPr/>
        </p:nvSpPr>
        <p:spPr>
          <a:xfrm>
            <a:off x="5699380" y="20900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1.4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33" name="TextBox 133"/>
          <p:cNvSpPr txBox="1"/>
          <p:nvPr/>
        </p:nvSpPr>
        <p:spPr>
          <a:xfrm>
            <a:off x="4158600" y="36325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1.8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34" name="TextBox 134"/>
          <p:cNvSpPr txBox="1"/>
          <p:nvPr/>
        </p:nvSpPr>
        <p:spPr>
          <a:xfrm>
            <a:off x="5699380" y="36325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1.9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35" name="TextBox 135"/>
          <p:cNvSpPr txBox="1"/>
          <p:nvPr/>
        </p:nvSpPr>
        <p:spPr>
          <a:xfrm>
            <a:off x="7238371" y="20900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1.5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36" name="TextBox 136"/>
          <p:cNvSpPr txBox="1"/>
          <p:nvPr/>
        </p:nvSpPr>
        <p:spPr>
          <a:xfrm>
            <a:off x="7238371" y="36325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1.10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37" name="TextBox 137"/>
          <p:cNvSpPr txBox="1"/>
          <p:nvPr/>
        </p:nvSpPr>
        <p:spPr>
          <a:xfrm>
            <a:off x="9698775" y="5931687"/>
            <a:ext cx="58108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4</a:t>
            </a:r>
          </a:p>
        </p:txBody>
      </p:sp>
      <p:sp>
        <p:nvSpPr>
          <p:cNvPr id="138" name="TextBox 138"/>
          <p:cNvSpPr txBox="1"/>
          <p:nvPr/>
        </p:nvSpPr>
        <p:spPr>
          <a:xfrm>
            <a:off x="10420183" y="5731345"/>
            <a:ext cx="2713501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Threats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10420183" y="6145078"/>
            <a:ext cx="703724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Where You Are at Risk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10220582" y="72335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4.1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41" name="TextBox 141"/>
          <p:cNvSpPr txBox="1"/>
          <p:nvPr/>
        </p:nvSpPr>
        <p:spPr>
          <a:xfrm>
            <a:off x="11761362" y="72335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4.2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42" name="TextBox 142"/>
          <p:cNvSpPr txBox="1"/>
          <p:nvPr/>
        </p:nvSpPr>
        <p:spPr>
          <a:xfrm>
            <a:off x="10220582" y="87760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4.6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43" name="TextBox 143"/>
          <p:cNvSpPr txBox="1"/>
          <p:nvPr/>
        </p:nvSpPr>
        <p:spPr>
          <a:xfrm>
            <a:off x="11761362" y="87760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4.7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44" name="TextBox 144"/>
          <p:cNvSpPr txBox="1"/>
          <p:nvPr/>
        </p:nvSpPr>
        <p:spPr>
          <a:xfrm>
            <a:off x="13302600" y="72335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4.3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45" name="TextBox 145"/>
          <p:cNvSpPr txBox="1"/>
          <p:nvPr/>
        </p:nvSpPr>
        <p:spPr>
          <a:xfrm>
            <a:off x="14843380" y="72335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4.4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46" name="TextBox 146"/>
          <p:cNvSpPr txBox="1"/>
          <p:nvPr/>
        </p:nvSpPr>
        <p:spPr>
          <a:xfrm>
            <a:off x="13302600" y="87760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4.8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47" name="TextBox 147"/>
          <p:cNvSpPr txBox="1"/>
          <p:nvPr/>
        </p:nvSpPr>
        <p:spPr>
          <a:xfrm>
            <a:off x="14843380" y="87760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4.9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48" name="TextBox 148"/>
          <p:cNvSpPr txBox="1"/>
          <p:nvPr/>
        </p:nvSpPr>
        <p:spPr>
          <a:xfrm>
            <a:off x="16382371" y="7233579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4.5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49" name="TextBox 149"/>
          <p:cNvSpPr txBox="1"/>
          <p:nvPr/>
        </p:nvSpPr>
        <p:spPr>
          <a:xfrm>
            <a:off x="16382371" y="8776078"/>
            <a:ext cx="1350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4.10 Reflect </a:t>
            </a:r>
          </a:p>
          <a:p>
            <a:pPr algn="ctr">
              <a:lnSpc>
                <a:spcPts val="1679"/>
              </a:lnSpc>
            </a:pPr>
            <a:r>
              <a:rPr lang="en-US" sz="1399">
                <a:solidFill>
                  <a:srgbClr val="FFFFFF"/>
                </a:solidFill>
                <a:latin typeface="IBM Plex Mono"/>
                <a:ea typeface="IBM Plex Mono"/>
                <a:cs typeface="IBM Plex Mono"/>
                <a:sym typeface="IBM Plex Mono"/>
              </a:rPr>
              <a:t>here</a:t>
            </a:r>
          </a:p>
          <a:p>
            <a:pPr algn="ctr">
              <a:lnSpc>
                <a:spcPts val="1679"/>
              </a:lnSpc>
            </a:pPr>
            <a:endParaRPr lang="en-US" sz="1399">
              <a:solidFill>
                <a:srgbClr val="FFFFFF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50" name="TextBox 150"/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84882" y="2586862"/>
            <a:ext cx="2341154" cy="2343405"/>
            <a:chOff x="0" y="0"/>
            <a:chExt cx="1912052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2052" cy="1913890"/>
            </a:xfrm>
            <a:custGeom>
              <a:avLst/>
              <a:gdLst/>
              <a:ahLst/>
              <a:cxnLst/>
              <a:rect l="l" t="t" r="r" b="b"/>
              <a:pathLst>
                <a:path w="1912052" h="1913890">
                  <a:moveTo>
                    <a:pt x="0" y="0"/>
                  </a:moveTo>
                  <a:lnTo>
                    <a:pt x="1912052" y="0"/>
                  </a:lnTo>
                  <a:lnTo>
                    <a:pt x="19120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240474" y="2586862"/>
            <a:ext cx="2335625" cy="2343405"/>
            <a:chOff x="0" y="0"/>
            <a:chExt cx="1907536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07536" cy="1913890"/>
            </a:xfrm>
            <a:custGeom>
              <a:avLst/>
              <a:gdLst/>
              <a:ahLst/>
              <a:cxnLst/>
              <a:rect l="l" t="t" r="r" b="b"/>
              <a:pathLst>
                <a:path w="1907536" h="1913890">
                  <a:moveTo>
                    <a:pt x="0" y="0"/>
                  </a:moveTo>
                  <a:lnTo>
                    <a:pt x="1907536" y="0"/>
                  </a:lnTo>
                  <a:lnTo>
                    <a:pt x="190753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A10702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84882" y="5150116"/>
            <a:ext cx="2341154" cy="2343405"/>
            <a:chOff x="0" y="0"/>
            <a:chExt cx="1912052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2052" cy="1913890"/>
            </a:xfrm>
            <a:custGeom>
              <a:avLst/>
              <a:gdLst/>
              <a:ahLst/>
              <a:cxnLst/>
              <a:rect l="l" t="t" r="r" b="b"/>
              <a:pathLst>
                <a:path w="1912052" h="1913890">
                  <a:moveTo>
                    <a:pt x="0" y="0"/>
                  </a:moveTo>
                  <a:lnTo>
                    <a:pt x="1912052" y="0"/>
                  </a:lnTo>
                  <a:lnTo>
                    <a:pt x="1912052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240474" y="5150116"/>
            <a:ext cx="2335625" cy="2343405"/>
            <a:chOff x="0" y="0"/>
            <a:chExt cx="1907536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07536" cy="1913890"/>
            </a:xfrm>
            <a:custGeom>
              <a:avLst/>
              <a:gdLst/>
              <a:ahLst/>
              <a:cxnLst/>
              <a:rect l="l" t="t" r="r" b="b"/>
              <a:pathLst>
                <a:path w="1907536" h="1913890">
                  <a:moveTo>
                    <a:pt x="0" y="0"/>
                  </a:moveTo>
                  <a:lnTo>
                    <a:pt x="1907536" y="0"/>
                  </a:lnTo>
                  <a:lnTo>
                    <a:pt x="190753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E4C36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7685113" y="3592049"/>
            <a:ext cx="2896284" cy="2896284"/>
            <a:chOff x="0" y="0"/>
            <a:chExt cx="495300" cy="4953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CFCFCF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812771" y="4559076"/>
            <a:ext cx="2640967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</a:pPr>
            <a:r>
              <a:rPr lang="en-US" sz="3799" b="1" spc="227" dirty="0">
                <a:solidFill>
                  <a:srgbClr val="404040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SWOT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06909" y="5159357"/>
            <a:ext cx="2452693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b="1">
                <a:solidFill>
                  <a:srgbClr val="404040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Analysis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50464" y="3363546"/>
            <a:ext cx="1442637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>
                <a:solidFill>
                  <a:srgbClr val="40404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873409" y="3363546"/>
            <a:ext cx="1442637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W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860079" y="6346588"/>
            <a:ext cx="1442637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50464" y="6346588"/>
            <a:ext cx="1442637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>
                <a:solidFill>
                  <a:srgbClr val="40404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29054" y="1459898"/>
            <a:ext cx="5489751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l">
              <a:lnSpc>
                <a:spcPts val="1919"/>
              </a:lnSpc>
              <a:buFont typeface="Arial"/>
              <a:buChar char="•"/>
            </a:pPr>
            <a:r>
              <a:rPr lang="en-US" sz="15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capabilities clearly differentiate us from our competitors?</a:t>
            </a:r>
          </a:p>
          <a:p>
            <a:pPr marL="345439" lvl="1" indent="-172720" algn="l">
              <a:lnSpc>
                <a:spcPts val="1919"/>
              </a:lnSpc>
              <a:buFont typeface="Arial"/>
              <a:buChar char="•"/>
            </a:pPr>
            <a:r>
              <a:rPr lang="en-US" sz="15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Which products, services, or processes consistently perform the best?</a:t>
            </a:r>
          </a:p>
          <a:p>
            <a:pPr marL="345439" lvl="1" indent="-172720" algn="l">
              <a:lnSpc>
                <a:spcPts val="1919"/>
              </a:lnSpc>
              <a:buFont typeface="Arial"/>
              <a:buChar char="•"/>
            </a:pPr>
            <a:r>
              <a:rPr lang="en-US" sz="15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resources or assets give us a sustainable advantage?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57679" y="954693"/>
            <a:ext cx="298355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798" b="1">
                <a:solidFill>
                  <a:srgbClr val="404040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Strengths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280949" y="1459898"/>
            <a:ext cx="4675422" cy="166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l">
              <a:lnSpc>
                <a:spcPts val="1919"/>
              </a:lnSpc>
              <a:buFont typeface="Arial"/>
              <a:buChar char="•"/>
            </a:pPr>
            <a:r>
              <a:rPr lang="en-US" sz="15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Where do we underperform versus peers or benchmarks?</a:t>
            </a:r>
          </a:p>
          <a:p>
            <a:pPr marL="345439" lvl="1" indent="-172720" algn="l">
              <a:lnSpc>
                <a:spcPts val="1919"/>
              </a:lnSpc>
              <a:buFont typeface="Arial"/>
              <a:buChar char="•"/>
            </a:pPr>
            <a:r>
              <a:rPr lang="en-US" sz="15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Which critical capabilities or skills are missing or weak in our value chain?</a:t>
            </a:r>
          </a:p>
          <a:p>
            <a:pPr marL="345439" lvl="1" indent="-172720" algn="l">
              <a:lnSpc>
                <a:spcPts val="1919"/>
              </a:lnSpc>
              <a:buFont typeface="Arial"/>
              <a:buChar char="•"/>
            </a:pPr>
            <a:r>
              <a:rPr lang="en-US" sz="15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internal issues most constrain execution and performance?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726698" y="954693"/>
            <a:ext cx="298355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798" b="1">
                <a:solidFill>
                  <a:srgbClr val="404040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Weakness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29054" y="7591777"/>
            <a:ext cx="4667550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l">
              <a:lnSpc>
                <a:spcPts val="1919"/>
              </a:lnSpc>
              <a:buFont typeface="Arial"/>
              <a:buChar char="•"/>
            </a:pPr>
            <a:r>
              <a:rPr lang="en-US" sz="15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Which market, customer, or regulatory trends can we exploit?</a:t>
            </a:r>
          </a:p>
          <a:p>
            <a:pPr marL="345439" lvl="1" indent="-172720" algn="l">
              <a:lnSpc>
                <a:spcPts val="1919"/>
              </a:lnSpc>
              <a:buFont typeface="Arial"/>
              <a:buChar char="•"/>
            </a:pPr>
            <a:r>
              <a:rPr lang="en-US" sz="15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new markets, products, or partnerships can drive growth?</a:t>
            </a:r>
          </a:p>
          <a:p>
            <a:pPr marL="345439" lvl="1" indent="-172720" algn="l">
              <a:lnSpc>
                <a:spcPts val="1919"/>
              </a:lnSpc>
              <a:buFont typeface="Arial"/>
              <a:buChar char="•"/>
            </a:pPr>
            <a:r>
              <a:rPr lang="en-US" sz="15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Which capabilities should we build to unlock future opportunities?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57679" y="7086572"/>
            <a:ext cx="298355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798" b="1">
                <a:solidFill>
                  <a:srgbClr val="404040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Opportunities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280949" y="7591777"/>
            <a:ext cx="4675422" cy="190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3" lvl="1" indent="-172721" algn="l">
              <a:lnSpc>
                <a:spcPts val="1920"/>
              </a:lnSpc>
              <a:buFont typeface="Arial"/>
              <a:buChar char="•"/>
            </a:pPr>
            <a:r>
              <a:rPr lang="en-US" sz="160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Which external changes pose the greatest risk to our strategy?</a:t>
            </a:r>
          </a:p>
          <a:p>
            <a:pPr marL="345443" lvl="1" indent="-172721" algn="l">
              <a:lnSpc>
                <a:spcPts val="1920"/>
              </a:lnSpc>
              <a:buFont typeface="Arial"/>
              <a:buChar char="•"/>
            </a:pPr>
            <a:r>
              <a:rPr lang="en-US" sz="160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Which competitors, substitutes, or technologies threaten our market position?</a:t>
            </a:r>
          </a:p>
          <a:p>
            <a:pPr marL="345443" lvl="1" indent="-172721" algn="l">
              <a:lnSpc>
                <a:spcPts val="1920"/>
              </a:lnSpc>
              <a:buFont typeface="Arial"/>
              <a:buChar char="•"/>
            </a:pPr>
            <a:r>
              <a:rPr lang="en-US" sz="160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external dependencies, resources or uncertainties create vulnerability?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736223" y="7086572"/>
            <a:ext cx="3595872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798" b="1">
                <a:solidFill>
                  <a:srgbClr val="404040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Threats</a:t>
            </a:r>
          </a:p>
        </p:txBody>
      </p:sp>
      <p:sp>
        <p:nvSpPr>
          <p:cNvPr id="27" name="AutoShape 27"/>
          <p:cNvSpPr/>
          <p:nvPr/>
        </p:nvSpPr>
        <p:spPr>
          <a:xfrm>
            <a:off x="2477024" y="3749039"/>
            <a:ext cx="4207858" cy="0"/>
          </a:xfrm>
          <a:prstGeom prst="line">
            <a:avLst/>
          </a:prstGeom>
          <a:ln w="19050" cap="rnd">
            <a:solidFill>
              <a:srgbClr val="4040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E"/>
          </a:p>
        </p:txBody>
      </p:sp>
      <p:sp>
        <p:nvSpPr>
          <p:cNvPr id="28" name="AutoShape 28"/>
          <p:cNvSpPr/>
          <p:nvPr/>
        </p:nvSpPr>
        <p:spPr>
          <a:xfrm rot="5400000">
            <a:off x="2205229" y="3461054"/>
            <a:ext cx="562641" cy="0"/>
          </a:xfrm>
          <a:prstGeom prst="line">
            <a:avLst/>
          </a:prstGeom>
          <a:ln w="19050" cap="rnd">
            <a:solidFill>
              <a:srgbClr val="40404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AE"/>
          </a:p>
        </p:txBody>
      </p:sp>
      <p:sp>
        <p:nvSpPr>
          <p:cNvPr id="29" name="AutoShape 29"/>
          <p:cNvSpPr/>
          <p:nvPr/>
        </p:nvSpPr>
        <p:spPr>
          <a:xfrm>
            <a:off x="11576099" y="3749039"/>
            <a:ext cx="4238925" cy="0"/>
          </a:xfrm>
          <a:prstGeom prst="line">
            <a:avLst/>
          </a:prstGeom>
          <a:ln w="19050" cap="rnd">
            <a:solidFill>
              <a:srgbClr val="4040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E"/>
          </a:p>
        </p:txBody>
      </p:sp>
      <p:sp>
        <p:nvSpPr>
          <p:cNvPr id="30" name="AutoShape 30"/>
          <p:cNvSpPr/>
          <p:nvPr/>
        </p:nvSpPr>
        <p:spPr>
          <a:xfrm rot="5400000">
            <a:off x="15524178" y="3467719"/>
            <a:ext cx="562641" cy="0"/>
          </a:xfrm>
          <a:prstGeom prst="line">
            <a:avLst/>
          </a:prstGeom>
          <a:ln w="19050" cap="rnd">
            <a:solidFill>
              <a:srgbClr val="40404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AE"/>
          </a:p>
        </p:txBody>
      </p:sp>
      <p:sp>
        <p:nvSpPr>
          <p:cNvPr id="31" name="AutoShape 31"/>
          <p:cNvSpPr/>
          <p:nvPr/>
        </p:nvSpPr>
        <p:spPr>
          <a:xfrm rot="-10800000">
            <a:off x="11576099" y="6312294"/>
            <a:ext cx="4238925" cy="0"/>
          </a:xfrm>
          <a:prstGeom prst="line">
            <a:avLst/>
          </a:prstGeom>
          <a:ln w="19050" cap="rnd">
            <a:solidFill>
              <a:srgbClr val="4040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E"/>
          </a:p>
        </p:txBody>
      </p:sp>
      <p:sp>
        <p:nvSpPr>
          <p:cNvPr id="32" name="AutoShape 32"/>
          <p:cNvSpPr/>
          <p:nvPr/>
        </p:nvSpPr>
        <p:spPr>
          <a:xfrm rot="-5400000">
            <a:off x="15524178" y="6589109"/>
            <a:ext cx="562641" cy="0"/>
          </a:xfrm>
          <a:prstGeom prst="line">
            <a:avLst/>
          </a:prstGeom>
          <a:ln w="19050" cap="rnd">
            <a:solidFill>
              <a:srgbClr val="40404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AE"/>
          </a:p>
        </p:txBody>
      </p:sp>
      <p:sp>
        <p:nvSpPr>
          <p:cNvPr id="33" name="AutoShape 33"/>
          <p:cNvSpPr/>
          <p:nvPr/>
        </p:nvSpPr>
        <p:spPr>
          <a:xfrm rot="-10800000">
            <a:off x="2477024" y="6312294"/>
            <a:ext cx="4221188" cy="0"/>
          </a:xfrm>
          <a:prstGeom prst="line">
            <a:avLst/>
          </a:prstGeom>
          <a:ln w="19050" cap="rnd">
            <a:solidFill>
              <a:srgbClr val="4040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E"/>
          </a:p>
        </p:txBody>
      </p:sp>
      <p:sp>
        <p:nvSpPr>
          <p:cNvPr id="34" name="AutoShape 34"/>
          <p:cNvSpPr/>
          <p:nvPr/>
        </p:nvSpPr>
        <p:spPr>
          <a:xfrm rot="-5400000">
            <a:off x="2205229" y="6589109"/>
            <a:ext cx="562641" cy="0"/>
          </a:xfrm>
          <a:prstGeom prst="line">
            <a:avLst/>
          </a:prstGeom>
          <a:ln w="19050" cap="rnd">
            <a:solidFill>
              <a:srgbClr val="40404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AE"/>
          </a:p>
        </p:txBody>
      </p:sp>
      <p:sp>
        <p:nvSpPr>
          <p:cNvPr id="35" name="TextBox 35"/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Macintosh PowerPoint</Application>
  <PresentationFormat>Custom</PresentationFormat>
  <Paragraphs>116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Neue Montreal Light</vt:lpstr>
      <vt:lpstr>IBM Plex Mono Bold</vt:lpstr>
      <vt:lpstr>IBM Plex Mono</vt:lpstr>
      <vt:lpstr>Arial</vt:lpstr>
      <vt:lpstr>Public Sans Bold</vt:lpstr>
      <vt:lpstr>Calibri</vt:lpstr>
      <vt:lpstr>Neue Montreal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</dc:title>
  <cp:lastModifiedBy>Loay Dirar</cp:lastModifiedBy>
  <cp:revision>1</cp:revision>
  <dcterms:created xsi:type="dcterms:W3CDTF">2006-08-16T00:00:00Z</dcterms:created>
  <dcterms:modified xsi:type="dcterms:W3CDTF">2025-12-21T12:39:15Z</dcterms:modified>
  <dc:identifier>DAG63KOxh20</dc:identifier>
</cp:coreProperties>
</file>