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7" r:id="rId4"/>
  </p:sldIdLst>
  <p:sldSz cx="18288000" cy="10287000"/>
  <p:notesSz cx="6858000" cy="9144000"/>
  <p:embeddedFontLst>
    <p:embeddedFont>
      <p:font typeface="IBM Plex Mono" panose="020B0509050203000203" pitchFamily="49" charset="77"/>
      <p:regular r:id="rId5"/>
      <p:bold r:id="rId6"/>
      <p:italic r:id="rId7"/>
      <p:boldItalic r:id="rId8"/>
    </p:embeddedFont>
    <p:embeddedFont>
      <p:font typeface="Neue Montreal Bold" pitchFamily="2" charset="0"/>
      <p:regular r:id="rId9"/>
      <p:bold r:id="rId10"/>
    </p:embeddedFont>
    <p:embeddedFont>
      <p:font typeface="Neue Montreal Light" pitchFamily="2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4C36"/>
    <a:srgbClr val="40404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 autoAdjust="0"/>
    <p:restoredTop sz="94612" autoAdjust="0"/>
  </p:normalViewPr>
  <p:slideViewPr>
    <p:cSldViewPr>
      <p:cViewPr varScale="1">
        <p:scale>
          <a:sx n="73" d="100"/>
          <a:sy n="73" d="100"/>
        </p:scale>
        <p:origin x="60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75051" y="228600"/>
            <a:ext cx="653789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Value Chain Analysis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052580" y="1241772"/>
            <a:ext cx="11672120" cy="1038025"/>
            <a:chOff x="0" y="0"/>
            <a:chExt cx="2142168" cy="19050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42168" cy="190507"/>
            </a:xfrm>
            <a:custGeom>
              <a:avLst/>
              <a:gdLst/>
              <a:ahLst/>
              <a:cxnLst/>
              <a:rect l="l" t="t" r="r" b="b"/>
              <a:pathLst>
                <a:path w="2142168" h="190507">
                  <a:moveTo>
                    <a:pt x="0" y="0"/>
                  </a:moveTo>
                  <a:lnTo>
                    <a:pt x="2142168" y="0"/>
                  </a:lnTo>
                  <a:lnTo>
                    <a:pt x="2142168" y="190507"/>
                  </a:lnTo>
                  <a:lnTo>
                    <a:pt x="0" y="190507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2142168" cy="1619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7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052580" y="2481459"/>
            <a:ext cx="11672120" cy="1038025"/>
            <a:chOff x="0" y="0"/>
            <a:chExt cx="2142168" cy="19050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42168" cy="190507"/>
            </a:xfrm>
            <a:custGeom>
              <a:avLst/>
              <a:gdLst/>
              <a:ahLst/>
              <a:cxnLst/>
              <a:rect l="l" t="t" r="r" b="b"/>
              <a:pathLst>
                <a:path w="2142168" h="190507">
                  <a:moveTo>
                    <a:pt x="0" y="0"/>
                  </a:moveTo>
                  <a:lnTo>
                    <a:pt x="2142168" y="0"/>
                  </a:lnTo>
                  <a:lnTo>
                    <a:pt x="2142168" y="190507"/>
                  </a:lnTo>
                  <a:lnTo>
                    <a:pt x="0" y="190507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2142168" cy="1619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7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052580" y="3721146"/>
            <a:ext cx="11672120" cy="1038025"/>
            <a:chOff x="0" y="0"/>
            <a:chExt cx="2142168" cy="19050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2168" cy="190507"/>
            </a:xfrm>
            <a:custGeom>
              <a:avLst/>
              <a:gdLst/>
              <a:ahLst/>
              <a:cxnLst/>
              <a:rect l="l" t="t" r="r" b="b"/>
              <a:pathLst>
                <a:path w="2142168" h="190507">
                  <a:moveTo>
                    <a:pt x="0" y="0"/>
                  </a:moveTo>
                  <a:lnTo>
                    <a:pt x="2142168" y="0"/>
                  </a:lnTo>
                  <a:lnTo>
                    <a:pt x="2142168" y="190507"/>
                  </a:lnTo>
                  <a:lnTo>
                    <a:pt x="0" y="190507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28575"/>
              <a:ext cx="2142168" cy="1619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7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052580" y="4960833"/>
            <a:ext cx="11672120" cy="1038025"/>
            <a:chOff x="0" y="0"/>
            <a:chExt cx="2142168" cy="19050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42168" cy="190507"/>
            </a:xfrm>
            <a:custGeom>
              <a:avLst/>
              <a:gdLst/>
              <a:ahLst/>
              <a:cxnLst/>
              <a:rect l="l" t="t" r="r" b="b"/>
              <a:pathLst>
                <a:path w="2142168" h="190507">
                  <a:moveTo>
                    <a:pt x="0" y="0"/>
                  </a:moveTo>
                  <a:lnTo>
                    <a:pt x="2142168" y="0"/>
                  </a:lnTo>
                  <a:lnTo>
                    <a:pt x="2142168" y="190507"/>
                  </a:lnTo>
                  <a:lnTo>
                    <a:pt x="0" y="190507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28575"/>
              <a:ext cx="2142168" cy="1619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7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052580" y="6191078"/>
            <a:ext cx="1940339" cy="3179270"/>
            <a:chOff x="0" y="0"/>
            <a:chExt cx="356108" cy="58348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56108" cy="583487"/>
            </a:xfrm>
            <a:custGeom>
              <a:avLst/>
              <a:gdLst/>
              <a:ahLst/>
              <a:cxnLst/>
              <a:rect l="l" t="t" r="r" b="b"/>
              <a:pathLst>
                <a:path w="356108" h="583487">
                  <a:moveTo>
                    <a:pt x="0" y="0"/>
                  </a:moveTo>
                  <a:lnTo>
                    <a:pt x="356108" y="0"/>
                  </a:lnTo>
                  <a:lnTo>
                    <a:pt x="356108" y="583487"/>
                  </a:lnTo>
                  <a:lnTo>
                    <a:pt x="0" y="583487"/>
                  </a:lnTo>
                  <a:close/>
                </a:path>
              </a:pathLst>
            </a:custGeom>
            <a:solidFill>
              <a:srgbClr val="DE4C36"/>
            </a:solidFill>
          </p:spPr>
          <p:txBody>
            <a:bodyPr/>
            <a:lstStyle/>
            <a:p>
              <a:endParaRPr lang="en-AE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28575"/>
              <a:ext cx="356108" cy="5549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7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241749" y="6191078"/>
            <a:ext cx="1940339" cy="3179270"/>
            <a:chOff x="0" y="0"/>
            <a:chExt cx="356108" cy="58348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56108" cy="583487"/>
            </a:xfrm>
            <a:custGeom>
              <a:avLst/>
              <a:gdLst/>
              <a:ahLst/>
              <a:cxnLst/>
              <a:rect l="l" t="t" r="r" b="b"/>
              <a:pathLst>
                <a:path w="356108" h="583487">
                  <a:moveTo>
                    <a:pt x="0" y="0"/>
                  </a:moveTo>
                  <a:lnTo>
                    <a:pt x="356108" y="0"/>
                  </a:lnTo>
                  <a:lnTo>
                    <a:pt x="356108" y="583487"/>
                  </a:lnTo>
                  <a:lnTo>
                    <a:pt x="0" y="583487"/>
                  </a:lnTo>
                  <a:close/>
                </a:path>
              </a:pathLst>
            </a:custGeom>
            <a:solidFill>
              <a:srgbClr val="DE4C36"/>
            </a:solidFill>
          </p:spPr>
          <p:txBody>
            <a:bodyPr/>
            <a:lstStyle/>
            <a:p>
              <a:endParaRPr lang="en-AE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28575"/>
              <a:ext cx="356108" cy="5549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7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430918" y="6191078"/>
            <a:ext cx="1940339" cy="3179270"/>
            <a:chOff x="0" y="0"/>
            <a:chExt cx="356108" cy="58348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56108" cy="583487"/>
            </a:xfrm>
            <a:custGeom>
              <a:avLst/>
              <a:gdLst/>
              <a:ahLst/>
              <a:cxnLst/>
              <a:rect l="l" t="t" r="r" b="b"/>
              <a:pathLst>
                <a:path w="356108" h="583487">
                  <a:moveTo>
                    <a:pt x="0" y="0"/>
                  </a:moveTo>
                  <a:lnTo>
                    <a:pt x="356108" y="0"/>
                  </a:lnTo>
                  <a:lnTo>
                    <a:pt x="356108" y="583487"/>
                  </a:lnTo>
                  <a:lnTo>
                    <a:pt x="0" y="583487"/>
                  </a:lnTo>
                  <a:close/>
                </a:path>
              </a:pathLst>
            </a:custGeom>
            <a:solidFill>
              <a:srgbClr val="DE4C36"/>
            </a:solidFill>
          </p:spPr>
          <p:txBody>
            <a:bodyPr/>
            <a:lstStyle/>
            <a:p>
              <a:endParaRPr lang="en-AE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28575"/>
              <a:ext cx="356108" cy="5549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7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620086" y="6191078"/>
            <a:ext cx="1940339" cy="3179270"/>
            <a:chOff x="0" y="0"/>
            <a:chExt cx="356108" cy="58348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56108" cy="583487"/>
            </a:xfrm>
            <a:custGeom>
              <a:avLst/>
              <a:gdLst/>
              <a:ahLst/>
              <a:cxnLst/>
              <a:rect l="l" t="t" r="r" b="b"/>
              <a:pathLst>
                <a:path w="356108" h="583487">
                  <a:moveTo>
                    <a:pt x="0" y="0"/>
                  </a:moveTo>
                  <a:lnTo>
                    <a:pt x="356108" y="0"/>
                  </a:lnTo>
                  <a:lnTo>
                    <a:pt x="356108" y="583487"/>
                  </a:lnTo>
                  <a:lnTo>
                    <a:pt x="0" y="583487"/>
                  </a:lnTo>
                  <a:close/>
                </a:path>
              </a:pathLst>
            </a:custGeom>
            <a:solidFill>
              <a:srgbClr val="DE4C36"/>
            </a:solidFill>
          </p:spPr>
          <p:txBody>
            <a:bodyPr/>
            <a:lstStyle/>
            <a:p>
              <a:endParaRPr lang="en-AE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28575"/>
              <a:ext cx="356108" cy="5549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7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809255" y="6191078"/>
            <a:ext cx="2719082" cy="3179270"/>
            <a:chOff x="0" y="0"/>
            <a:chExt cx="499029" cy="58348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99029" cy="583487"/>
            </a:xfrm>
            <a:custGeom>
              <a:avLst/>
              <a:gdLst/>
              <a:ahLst/>
              <a:cxnLst/>
              <a:rect l="l" t="t" r="r" b="b"/>
              <a:pathLst>
                <a:path w="499029" h="583487">
                  <a:moveTo>
                    <a:pt x="0" y="0"/>
                  </a:moveTo>
                  <a:lnTo>
                    <a:pt x="499029" y="0"/>
                  </a:lnTo>
                  <a:lnTo>
                    <a:pt x="499029" y="583487"/>
                  </a:lnTo>
                  <a:lnTo>
                    <a:pt x="0" y="583487"/>
                  </a:lnTo>
                  <a:close/>
                </a:path>
              </a:pathLst>
            </a:custGeom>
            <a:solidFill>
              <a:srgbClr val="DE4C36"/>
            </a:solidFill>
          </p:spPr>
          <p:txBody>
            <a:bodyPr/>
            <a:lstStyle/>
            <a:p>
              <a:endParaRPr lang="en-AE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28575"/>
              <a:ext cx="499029" cy="5549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70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537444" y="1028700"/>
            <a:ext cx="4268440" cy="8574266"/>
            <a:chOff x="0" y="0"/>
            <a:chExt cx="406400" cy="81635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06400" cy="816359"/>
            </a:xfrm>
            <a:custGeom>
              <a:avLst/>
              <a:gdLst/>
              <a:ahLst/>
              <a:cxnLst/>
              <a:rect l="l" t="t" r="r" b="b"/>
              <a:pathLst>
                <a:path w="406400" h="816359">
                  <a:moveTo>
                    <a:pt x="0" y="0"/>
                  </a:moveTo>
                  <a:lnTo>
                    <a:pt x="203200" y="0"/>
                  </a:lnTo>
                  <a:lnTo>
                    <a:pt x="406400" y="408180"/>
                  </a:lnTo>
                  <a:lnTo>
                    <a:pt x="203200" y="816359"/>
                  </a:lnTo>
                  <a:lnTo>
                    <a:pt x="0" y="816359"/>
                  </a:lnTo>
                  <a:lnTo>
                    <a:pt x="203200" y="408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040"/>
            </a:solidFill>
            <a:ln w="114300" cap="sq">
              <a:solidFill>
                <a:srgbClr val="404040"/>
              </a:solidFill>
              <a:prstDash val="solid"/>
              <a:miter/>
            </a:ln>
          </p:spPr>
          <p:txBody>
            <a:bodyPr/>
            <a:lstStyle/>
            <a:p>
              <a:endParaRPr lang="en-AE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77800" y="28575"/>
              <a:ext cx="152400" cy="787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70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5724431" y="1632338"/>
            <a:ext cx="5353313" cy="348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421" dirty="0">
                <a:solidFill>
                  <a:srgbClr val="181818"/>
                </a:solidFill>
                <a:latin typeface="IBM Plex Mono"/>
                <a:ea typeface="IBM Plex Mono"/>
                <a:cs typeface="IBM Plex Mono"/>
                <a:sym typeface="IBM Plex Mono"/>
              </a:rPr>
              <a:t>Management Systems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166456" y="2852803"/>
            <a:ext cx="6469263" cy="348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421">
                <a:solidFill>
                  <a:srgbClr val="181818"/>
                </a:solidFill>
                <a:latin typeface="IBM Plex Mono"/>
                <a:ea typeface="IBM Plex Mono"/>
                <a:cs typeface="IBM Plex Mono"/>
                <a:sym typeface="IBM Plex Mono"/>
              </a:rPr>
              <a:t>Human Resource Management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830650" y="5113431"/>
            <a:ext cx="1783015" cy="348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421">
                <a:solidFill>
                  <a:srgbClr val="F8F8F8"/>
                </a:solidFill>
                <a:latin typeface="IBM Plex Mono"/>
                <a:ea typeface="IBM Plex Mono"/>
                <a:cs typeface="IBM Plex Mono"/>
                <a:sym typeface="IBM Plex Mono"/>
              </a:rPr>
              <a:t>Margin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697362" y="5293733"/>
            <a:ext cx="3407451" cy="348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421">
                <a:solidFill>
                  <a:srgbClr val="181818"/>
                </a:solidFill>
                <a:latin typeface="IBM Plex Mono"/>
                <a:ea typeface="IBM Plex Mono"/>
                <a:cs typeface="IBM Plex Mono"/>
                <a:sym typeface="IBM Plex Mono"/>
              </a:rPr>
              <a:t>Procurement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052580" y="7456074"/>
            <a:ext cx="1940339" cy="681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421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Inbound Logistic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241749" y="7619461"/>
            <a:ext cx="1940339" cy="348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421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Operations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444795" y="7456074"/>
            <a:ext cx="1940339" cy="681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421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Outbound Logistic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620086" y="7456074"/>
            <a:ext cx="1940339" cy="681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421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Marketing</a:t>
            </a:r>
          </a:p>
          <a:p>
            <a:pPr algn="ctr">
              <a:lnSpc>
                <a:spcPts val="2639"/>
              </a:lnSpc>
            </a:pPr>
            <a:r>
              <a:rPr lang="en-US" sz="2421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&amp; Sales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635719" y="7619461"/>
            <a:ext cx="1940339" cy="348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39"/>
              </a:lnSpc>
              <a:spcBef>
                <a:spcPct val="0"/>
              </a:spcBef>
            </a:pPr>
            <a:r>
              <a:rPr lang="en-US" sz="2421" u="none" strike="noStrike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Services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608022" y="4166143"/>
            <a:ext cx="6201233" cy="348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421">
                <a:solidFill>
                  <a:srgbClr val="181818"/>
                </a:solidFill>
                <a:latin typeface="IBM Plex Mono"/>
                <a:ea typeface="IBM Plex Mono"/>
                <a:cs typeface="IBM Plex Mono"/>
                <a:sym typeface="IBM Plex Mono"/>
              </a:rPr>
              <a:t>Technology Development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5314348" y="9438413"/>
            <a:ext cx="6201233" cy="338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6"/>
              </a:lnSpc>
            </a:pPr>
            <a:r>
              <a:rPr lang="en-US" sz="2400">
                <a:solidFill>
                  <a:srgbClr val="181818"/>
                </a:solidFill>
                <a:latin typeface="IBM Plex Mono"/>
                <a:ea typeface="IBM Plex Mono"/>
                <a:cs typeface="IBM Plex Mono"/>
                <a:sym typeface="IBM Plex Mono"/>
              </a:rPr>
              <a:t>Primary Activities</a:t>
            </a:r>
          </a:p>
        </p:txBody>
      </p:sp>
      <p:sp>
        <p:nvSpPr>
          <p:cNvPr id="45" name="TextBox 45"/>
          <p:cNvSpPr txBox="1"/>
          <p:nvPr/>
        </p:nvSpPr>
        <p:spPr>
          <a:xfrm rot="-5400000">
            <a:off x="469246" y="3445305"/>
            <a:ext cx="4768779" cy="338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6"/>
              </a:lnSpc>
            </a:pPr>
            <a:r>
              <a:rPr lang="en-US" sz="2400">
                <a:solidFill>
                  <a:srgbClr val="181818"/>
                </a:solidFill>
                <a:latin typeface="IBM Plex Mono"/>
                <a:ea typeface="IBM Plex Mono"/>
                <a:cs typeface="IBM Plex Mono"/>
                <a:sym typeface="IBM Plex Mono"/>
              </a:rPr>
              <a:t>Support Activities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E272C-0ED1-5091-6F21-DB41FE9A2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AEE4AC8-217E-98DC-C5DD-1BDAE9C79674}"/>
              </a:ext>
            </a:extLst>
          </p:cNvPr>
          <p:cNvSpPr txBox="1"/>
          <p:nvPr/>
        </p:nvSpPr>
        <p:spPr>
          <a:xfrm>
            <a:off x="5875051" y="228600"/>
            <a:ext cx="653789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Value Chain Analysis</a:t>
            </a:r>
          </a:p>
        </p:txBody>
      </p:sp>
      <p:sp>
        <p:nvSpPr>
          <p:cNvPr id="43" name="TextBox 43">
            <a:extLst>
              <a:ext uri="{FF2B5EF4-FFF2-40B4-BE49-F238E27FC236}">
                <a16:creationId xmlns:a16="http://schemas.microsoft.com/office/drawing/2014/main" id="{2269A0B6-270D-2BAF-BB8D-15C470EDA8AF}"/>
              </a:ext>
            </a:extLst>
          </p:cNvPr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1670900-A3FF-CD65-14BC-FC4D1C637B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043723"/>
              </p:ext>
            </p:extLst>
          </p:nvPr>
        </p:nvGraphicFramePr>
        <p:xfrm>
          <a:off x="914400" y="1104900"/>
          <a:ext cx="16459200" cy="8153398"/>
        </p:xfrm>
        <a:graphic>
          <a:graphicData uri="http://schemas.openxmlformats.org/drawingml/2006/table">
            <a:tbl>
              <a:tblPr/>
              <a:tblGrid>
                <a:gridCol w="3291840">
                  <a:extLst>
                    <a:ext uri="{9D8B030D-6E8A-4147-A177-3AD203B41FA5}">
                      <a16:colId xmlns:a16="http://schemas.microsoft.com/office/drawing/2014/main" val="92592685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98192305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79625746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49009216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961545689"/>
                    </a:ext>
                  </a:extLst>
                </a:gridCol>
              </a:tblGrid>
              <a:tr h="7572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Primary Activity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Key Activities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Value Contribution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Cost Drivers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Improvement Opportunities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897261"/>
                  </a:ext>
                </a:extLst>
              </a:tr>
              <a:tr h="14195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Inbound Logistics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Receiving, warehousing, inventory control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Ensures input availability and cost efficiency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Transportation, storage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Inventory optimization, supplier integration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0239764"/>
                  </a:ext>
                </a:extLst>
              </a:tr>
              <a:tr h="173094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Operations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Production, service delivery, process execution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Core value creation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Labor, equipment, process efficiency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Process improvement, standardization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601439"/>
                  </a:ext>
                </a:extLst>
              </a:tr>
              <a:tr h="14063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Outbound Logistics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Distribution, order fulfillment, delivery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Timely delivery to customers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Distribution network, lead times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Logistics optimization, channel efficiency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1520496"/>
                  </a:ext>
                </a:extLst>
              </a:tr>
              <a:tr h="14195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Marketing &amp; Sales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Marketing, pricing, sales, channel management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Drives demand and revenue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Customer acquisition cost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Go-to-market optimization, pricing strategy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368517"/>
                  </a:ext>
                </a:extLst>
              </a:tr>
              <a:tr h="14195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Services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After-sales support, maintenance, customer care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Enhances customer satisfaction and retention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Service levels, support costs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Service excellence, digital support</a:t>
                      </a:r>
                    </a:p>
                  </a:txBody>
                  <a:tcPr marL="60346" marR="60346" marT="30173" marB="301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3135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2856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906F2-6394-E12A-84F3-69DA1F18C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207F03FD-1E77-E608-57A5-011B0B6E067F}"/>
              </a:ext>
            </a:extLst>
          </p:cNvPr>
          <p:cNvSpPr txBox="1"/>
          <p:nvPr/>
        </p:nvSpPr>
        <p:spPr>
          <a:xfrm>
            <a:off x="5875051" y="228600"/>
            <a:ext cx="653789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Value Chain Analysis</a:t>
            </a:r>
          </a:p>
        </p:txBody>
      </p:sp>
      <p:sp>
        <p:nvSpPr>
          <p:cNvPr id="43" name="TextBox 43">
            <a:extLst>
              <a:ext uri="{FF2B5EF4-FFF2-40B4-BE49-F238E27FC236}">
                <a16:creationId xmlns:a16="http://schemas.microsoft.com/office/drawing/2014/main" id="{9662D034-78CB-A99A-D985-F693E1C0BE58}"/>
              </a:ext>
            </a:extLst>
          </p:cNvPr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07B45AC7-3819-5D10-B3E3-353338E636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511917"/>
              </p:ext>
            </p:extLst>
          </p:nvPr>
        </p:nvGraphicFramePr>
        <p:xfrm>
          <a:off x="914400" y="1104901"/>
          <a:ext cx="16459200" cy="8153400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2710843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7861661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20413753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91100605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19814704"/>
                    </a:ext>
                  </a:extLst>
                </a:gridCol>
              </a:tblGrid>
              <a:tr h="87684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</a:rPr>
                        <a:t>Support Activity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</a:rPr>
                        <a:t>Key Activities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</a:rPr>
                        <a:t>Value Contribution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</a:rPr>
                        <a:t>Cost Drivers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</a:rPr>
                        <a:t>Improvement Opportunities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389254"/>
                  </a:ext>
                </a:extLst>
              </a:tr>
              <a:tr h="20075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</a:rPr>
                        <a:t>Management Systems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</a:rPr>
                        <a:t>Governance, planning, performance management, controls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</a:rPr>
                        <a:t>Enables coordination and strategic alignment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</a:rPr>
                        <a:t>Complexity, decision layers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</a:rPr>
                        <a:t>Simplify governance, improve decision speed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9333946"/>
                  </a:ext>
                </a:extLst>
              </a:tr>
              <a:tr h="1630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</a:rPr>
                        <a:t>Human Resource Management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</a:rPr>
                        <a:t>Recruitment, training, performance management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</a:rPr>
                        <a:t>Builds skills and organizational capability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</a:rPr>
                        <a:t>Talent availability, turnover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</a:rPr>
                        <a:t>Capability development, workforce optimization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587284"/>
                  </a:ext>
                </a:extLst>
              </a:tr>
              <a:tr h="1630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</a:rPr>
                        <a:t>Technology Development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</a:rPr>
                        <a:t>IT systems, automation, R&amp;D, digital tools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</a:rPr>
                        <a:t>Improves efficiency and differentiation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</a:rPr>
                        <a:t>Technology investment, legacy systems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</a:rPr>
                        <a:t>Digitalization, automation, innovation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333071"/>
                  </a:ext>
                </a:extLst>
              </a:tr>
              <a:tr h="20075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</a:rPr>
                        <a:t>Procurement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</a:rPr>
                        <a:t>Supplier sourcing, contracting, vendor management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</a:rPr>
                        <a:t>Reduces cost and improves quality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</a:rPr>
                        <a:t>Supplier concentration, contract terms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</a:rPr>
                        <a:t>Strategic sourcing, supplier optimization</a:t>
                      </a:r>
                    </a:p>
                  </a:txBody>
                  <a:tcPr marL="69630" marR="69630" marT="34815" marB="348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3312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9655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263</Words>
  <Application>Microsoft Macintosh PowerPoint</Application>
  <PresentationFormat>Custom</PresentationFormat>
  <Paragraphs>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Neue Montreal Light</vt:lpstr>
      <vt:lpstr>IBM Plex Mono</vt:lpstr>
      <vt:lpstr>Arial</vt:lpstr>
      <vt:lpstr>Calibri</vt:lpstr>
      <vt:lpstr>Neue Montreal Bold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Value Chain Analysis</dc:title>
  <cp:lastModifiedBy>Loay Dirar</cp:lastModifiedBy>
  <cp:revision>4</cp:revision>
  <dcterms:created xsi:type="dcterms:W3CDTF">2006-08-16T00:00:00Z</dcterms:created>
  <dcterms:modified xsi:type="dcterms:W3CDTF">2025-12-21T18:48:29Z</dcterms:modified>
  <dc:identifier>DAG8Ke49sVk</dc:identifier>
</cp:coreProperties>
</file>