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</p:sldIdLst>
  <p:sldSz cx="18288000" cy="10287000"/>
  <p:notesSz cx="6858000" cy="9144000"/>
  <p:embeddedFontLst>
    <p:embeddedFont>
      <p:font typeface="IBM Plex Mono" panose="020B0509050203000203" pitchFamily="49" charset="77"/>
      <p:regular r:id="rId4"/>
      <p:bold r:id="rId5"/>
      <p:italic r:id="rId6"/>
      <p:boldItalic r:id="rId7"/>
    </p:embeddedFont>
    <p:embeddedFont>
      <p:font typeface="Neue Montreal Bold" pitchFamily="2" charset="0"/>
      <p:regular r:id="rId8"/>
      <p:bold r:id="rId9"/>
    </p:embeddedFont>
    <p:embeddedFont>
      <p:font typeface="Neue Montreal Light" pitchFamily="2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4C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 autoAdjust="0"/>
    <p:restoredTop sz="94620" autoAdjust="0"/>
  </p:normalViewPr>
  <p:slideViewPr>
    <p:cSldViewPr>
      <p:cViewPr varScale="1">
        <p:scale>
          <a:sx n="73" d="100"/>
          <a:sy n="73" d="100"/>
        </p:scale>
        <p:origin x="51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966786" y="192214"/>
            <a:ext cx="10354427" cy="591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Product Life Cycle Analysis (PLC)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pic>
        <p:nvPicPr>
          <p:cNvPr id="6" name="Picture 5" descr="A diagram of sales and sales&#10;&#10;AI-generated content may be incorrect.">
            <a:extLst>
              <a:ext uri="{FF2B5EF4-FFF2-40B4-BE49-F238E27FC236}">
                <a16:creationId xmlns:a16="http://schemas.microsoft.com/office/drawing/2014/main" id="{906CC897-3F85-1CB3-F4BD-D5BB4E493C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7" t="7785" r="3593" b="12276"/>
          <a:stretch>
            <a:fillRect/>
          </a:stretch>
        </p:blipFill>
        <p:spPr>
          <a:xfrm>
            <a:off x="2438400" y="1366295"/>
            <a:ext cx="13411200" cy="75544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E272C-0ED1-5091-6F21-DB41FE9A2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3">
            <a:extLst>
              <a:ext uri="{FF2B5EF4-FFF2-40B4-BE49-F238E27FC236}">
                <a16:creationId xmlns:a16="http://schemas.microsoft.com/office/drawing/2014/main" id="{2269A0B6-270D-2BAF-BB8D-15C470EDA8AF}"/>
              </a:ext>
            </a:extLst>
          </p:cNvPr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C9D6237-70E0-BCD4-0230-AB836FEAA05A}"/>
              </a:ext>
            </a:extLst>
          </p:cNvPr>
          <p:cNvSpPr txBox="1"/>
          <p:nvPr/>
        </p:nvSpPr>
        <p:spPr>
          <a:xfrm>
            <a:off x="4209001" y="228600"/>
            <a:ext cx="10192799" cy="591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Product Life Cycle Analysis (PLC)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2F8CEC7-BCD4-2F9A-66B8-A6C269318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322256"/>
              </p:ext>
            </p:extLst>
          </p:nvPr>
        </p:nvGraphicFramePr>
        <p:xfrm>
          <a:off x="838200" y="1104900"/>
          <a:ext cx="16611600" cy="8153398"/>
        </p:xfrm>
        <a:graphic>
          <a:graphicData uri="http://schemas.openxmlformats.org/drawingml/2006/table">
            <a:tbl>
              <a:tblPr/>
              <a:tblGrid>
                <a:gridCol w="3322320">
                  <a:extLst>
                    <a:ext uri="{9D8B030D-6E8A-4147-A177-3AD203B41FA5}">
                      <a16:colId xmlns:a16="http://schemas.microsoft.com/office/drawing/2014/main" val="64496079"/>
                    </a:ext>
                  </a:extLst>
                </a:gridCol>
                <a:gridCol w="3322320">
                  <a:extLst>
                    <a:ext uri="{9D8B030D-6E8A-4147-A177-3AD203B41FA5}">
                      <a16:colId xmlns:a16="http://schemas.microsoft.com/office/drawing/2014/main" val="188222120"/>
                    </a:ext>
                  </a:extLst>
                </a:gridCol>
                <a:gridCol w="3322320">
                  <a:extLst>
                    <a:ext uri="{9D8B030D-6E8A-4147-A177-3AD203B41FA5}">
                      <a16:colId xmlns:a16="http://schemas.microsoft.com/office/drawing/2014/main" val="1547515150"/>
                    </a:ext>
                  </a:extLst>
                </a:gridCol>
                <a:gridCol w="3322320">
                  <a:extLst>
                    <a:ext uri="{9D8B030D-6E8A-4147-A177-3AD203B41FA5}">
                      <a16:colId xmlns:a16="http://schemas.microsoft.com/office/drawing/2014/main" val="3209278850"/>
                    </a:ext>
                  </a:extLst>
                </a:gridCol>
                <a:gridCol w="3322320">
                  <a:extLst>
                    <a:ext uri="{9D8B030D-6E8A-4147-A177-3AD203B41FA5}">
                      <a16:colId xmlns:a16="http://schemas.microsoft.com/office/drawing/2014/main" val="2204504810"/>
                    </a:ext>
                  </a:extLst>
                </a:gridCol>
              </a:tblGrid>
              <a:tr h="8755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PLC Stage</a:t>
                      </a:r>
                    </a:p>
                  </a:txBody>
                  <a:tcPr marL="48666" marR="48666" marT="24333" marB="24333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Typical Characteristics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Strategic Focus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Key Management Actions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BCG Matrix Relationship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666106"/>
                  </a:ext>
                </a:extLst>
              </a:tr>
              <a:tr h="14035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Development Phase</a:t>
                      </a:r>
                    </a:p>
                  </a:txBody>
                  <a:tcPr marL="48666" marR="48666" marT="24333" marB="24333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Product under development, no revenues, high investment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Validate concept and feasibility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R&amp;D investment, market testing, business case refinement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703122"/>
                  </a:ext>
                </a:extLst>
              </a:tr>
              <a:tr h="14035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Introduction Phase</a:t>
                      </a:r>
                    </a:p>
                  </a:txBody>
                  <a:tcPr marL="48666" marR="48666" marT="24333" marB="24333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Low sales, high costs, limited market awareness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Build awareness and market entry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Marketing investment, pricing strategy, channel setup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Question Mark (low market share, high growth potential)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3634693"/>
                  </a:ext>
                </a:extLst>
              </a:tr>
              <a:tr h="16635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Growth Phase</a:t>
                      </a:r>
                    </a:p>
                  </a:txBody>
                  <a:tcPr marL="48666" marR="48666" marT="24333" marB="24333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Rapid sales growth, improving margins, increasing competition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Scale and capture market share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Capacity expansion, differentiation, customer acquisition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Star (high growth, high market share)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1326953"/>
                  </a:ext>
                </a:extLst>
              </a:tr>
              <a:tr h="14035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Maturity &amp; Saturation Phase</a:t>
                      </a:r>
                    </a:p>
                  </a:txBody>
                  <a:tcPr marL="48666" marR="48666" marT="24333" marB="24333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Sales peak, slower growth, strong cash generation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Maximize profitability and defend position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Cost optimization, economy of scale efficiency gains, product extensions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Cash Cow (low growth, high market share)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893844"/>
                  </a:ext>
                </a:extLst>
              </a:tr>
              <a:tr h="14035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Decline Phase</a:t>
                      </a:r>
                    </a:p>
                  </a:txBody>
                  <a:tcPr marL="48666" marR="48666" marT="24333" marB="24333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Declining sales, margin pressure, reduced demand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Harvest, divest, or exit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Cost minimization, selective investment, discontinuation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Dog (low growth, low market share)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296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2856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195</Words>
  <Application>Microsoft Macintosh PowerPoint</Application>
  <PresentationFormat>Custom</PresentationFormat>
  <Paragraphs>34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Calibri</vt:lpstr>
      <vt:lpstr>Neue Montreal Bold</vt:lpstr>
      <vt:lpstr>Neue Montreal Light</vt:lpstr>
      <vt:lpstr>IBM Plex Mono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Life Cycle Analysis</dc:title>
  <cp:lastModifiedBy>Loay Dirar</cp:lastModifiedBy>
  <cp:revision>7</cp:revision>
  <dcterms:created xsi:type="dcterms:W3CDTF">2006-08-16T00:00:00Z</dcterms:created>
  <dcterms:modified xsi:type="dcterms:W3CDTF">2026-01-27T13:06:55Z</dcterms:modified>
  <dc:identifier>DAG8Kxt-TlI</dc:identifier>
</cp:coreProperties>
</file>