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1374100" cy="15113000"/>
  <p:notesSz cx="6858000" cy="9144000"/>
  <p:embeddedFontLst>
    <p:embeddedFont>
      <p:font typeface="IBM Plex Mono" charset="1" panose="020B0509050203000203"/>
      <p:regular r:id="rId7"/>
    </p:embeddedFont>
    <p:embeddedFont>
      <p:font typeface="Neue Montreal Bold" charset="1" panose="00000400000000000000"/>
      <p:regular r:id="rId8"/>
    </p:embeddedFont>
    <p:embeddedFont>
      <p:font typeface="Neue Montreal Light" charset="1" panose="000004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66122" y="961744"/>
            <a:ext cx="4051677" cy="7932056"/>
            <a:chOff x="0" y="0"/>
            <a:chExt cx="704555" cy="13793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4555" cy="1379323"/>
            </a:xfrm>
            <a:custGeom>
              <a:avLst/>
              <a:gdLst/>
              <a:ahLst/>
              <a:cxnLst/>
              <a:rect r="r" b="b" t="t" l="l"/>
              <a:pathLst>
                <a:path h="1379323" w="704555">
                  <a:moveTo>
                    <a:pt x="0" y="0"/>
                  </a:moveTo>
                  <a:lnTo>
                    <a:pt x="704555" y="0"/>
                  </a:lnTo>
                  <a:lnTo>
                    <a:pt x="704555" y="1379323"/>
                  </a:lnTo>
                  <a:lnTo>
                    <a:pt x="0" y="1379323"/>
                  </a:lnTo>
                  <a:close/>
                </a:path>
              </a:pathLst>
            </a:custGeom>
            <a:solidFill>
              <a:srgbClr val="EEEEEE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04555" cy="141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66162" y="961744"/>
            <a:ext cx="4051677" cy="7932056"/>
            <a:chOff x="0" y="0"/>
            <a:chExt cx="704555" cy="13793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04555" cy="1379323"/>
            </a:xfrm>
            <a:custGeom>
              <a:avLst/>
              <a:gdLst/>
              <a:ahLst/>
              <a:cxnLst/>
              <a:rect r="r" b="b" t="t" l="l"/>
              <a:pathLst>
                <a:path h="1379323" w="704555">
                  <a:moveTo>
                    <a:pt x="0" y="0"/>
                  </a:moveTo>
                  <a:lnTo>
                    <a:pt x="704555" y="0"/>
                  </a:lnTo>
                  <a:lnTo>
                    <a:pt x="704555" y="1379323"/>
                  </a:lnTo>
                  <a:lnTo>
                    <a:pt x="0" y="1379323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04555" cy="141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066201" y="961744"/>
            <a:ext cx="4051677" cy="7932056"/>
            <a:chOff x="0" y="0"/>
            <a:chExt cx="704555" cy="137932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04555" cy="1379323"/>
            </a:xfrm>
            <a:custGeom>
              <a:avLst/>
              <a:gdLst/>
              <a:ahLst/>
              <a:cxnLst/>
              <a:rect r="r" b="b" t="t" l="l"/>
              <a:pathLst>
                <a:path h="1379323" w="704555">
                  <a:moveTo>
                    <a:pt x="0" y="0"/>
                  </a:moveTo>
                  <a:lnTo>
                    <a:pt x="704555" y="0"/>
                  </a:lnTo>
                  <a:lnTo>
                    <a:pt x="704555" y="1379323"/>
                  </a:lnTo>
                  <a:lnTo>
                    <a:pt x="0" y="1379323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704555" cy="141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862833" y="961744"/>
            <a:ext cx="4051677" cy="7932056"/>
            <a:chOff x="0" y="0"/>
            <a:chExt cx="704555" cy="137932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04555" cy="1379323"/>
            </a:xfrm>
            <a:custGeom>
              <a:avLst/>
              <a:gdLst/>
              <a:ahLst/>
              <a:cxnLst/>
              <a:rect r="r" b="b" t="t" l="l"/>
              <a:pathLst>
                <a:path h="1379323" w="704555">
                  <a:moveTo>
                    <a:pt x="0" y="0"/>
                  </a:moveTo>
                  <a:lnTo>
                    <a:pt x="704555" y="0"/>
                  </a:lnTo>
                  <a:lnTo>
                    <a:pt x="704555" y="1379323"/>
                  </a:lnTo>
                  <a:lnTo>
                    <a:pt x="0" y="1379323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704555" cy="1417423"/>
            </a:xfrm>
            <a:prstGeom prst="rect">
              <a:avLst/>
            </a:prstGeom>
          </p:spPr>
          <p:txBody>
            <a:bodyPr anchor="ctr" rtlCol="false" tIns="52347" lIns="52347" bIns="52347" rIns="52347"/>
            <a:lstStyle/>
            <a:p>
              <a:pPr algn="ctr" marL="0" indent="0" lvl="0">
                <a:lnSpc>
                  <a:spcPts val="288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469491" y="961744"/>
            <a:ext cx="4051677" cy="7932056"/>
            <a:chOff x="0" y="0"/>
            <a:chExt cx="704555" cy="137932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04555" cy="1379323"/>
            </a:xfrm>
            <a:custGeom>
              <a:avLst/>
              <a:gdLst/>
              <a:ahLst/>
              <a:cxnLst/>
              <a:rect r="r" b="b" t="t" l="l"/>
              <a:pathLst>
                <a:path h="1379323" w="704555">
                  <a:moveTo>
                    <a:pt x="0" y="0"/>
                  </a:moveTo>
                  <a:lnTo>
                    <a:pt x="704555" y="0"/>
                  </a:lnTo>
                  <a:lnTo>
                    <a:pt x="704555" y="1379323"/>
                  </a:lnTo>
                  <a:lnTo>
                    <a:pt x="0" y="1379323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704555" cy="1417423"/>
            </a:xfrm>
            <a:prstGeom prst="rect">
              <a:avLst/>
            </a:prstGeom>
          </p:spPr>
          <p:txBody>
            <a:bodyPr anchor="ctr" rtlCol="false" tIns="52347" lIns="52347" bIns="52347" rIns="52347"/>
            <a:lstStyle/>
            <a:p>
              <a:pPr algn="ctr" marL="0" indent="0" lvl="0">
                <a:lnSpc>
                  <a:spcPts val="288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785987" y="1292018"/>
            <a:ext cx="3812025" cy="489912"/>
            <a:chOff x="0" y="0"/>
            <a:chExt cx="662882" cy="8519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272727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EXTERNAL STAKEHOLDERS 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2982658" y="1292018"/>
            <a:ext cx="3812025" cy="489912"/>
            <a:chOff x="0" y="0"/>
            <a:chExt cx="662882" cy="8519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28575"/>
              <a:ext cx="662882" cy="113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60"/>
                </a:lnSpc>
              </a:pPr>
              <a:r>
                <a:rPr lang="en-US" sz="1900" spc="38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KEY MESSAGES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7189333" y="1292018"/>
            <a:ext cx="3812025" cy="489912"/>
            <a:chOff x="0" y="0"/>
            <a:chExt cx="662882" cy="8519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COMMUNICATION CHANNELS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266122" y="9093825"/>
            <a:ext cx="10324991" cy="5436511"/>
            <a:chOff x="0" y="0"/>
            <a:chExt cx="1795436" cy="94536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795436" cy="945367"/>
            </a:xfrm>
            <a:custGeom>
              <a:avLst/>
              <a:gdLst/>
              <a:ahLst/>
              <a:cxnLst/>
              <a:rect r="r" b="b" t="t" l="l"/>
              <a:pathLst>
                <a:path h="945367" w="1795436">
                  <a:moveTo>
                    <a:pt x="0" y="0"/>
                  </a:moveTo>
                  <a:lnTo>
                    <a:pt x="1795436" y="0"/>
                  </a:lnTo>
                  <a:lnTo>
                    <a:pt x="1795436" y="945367"/>
                  </a:lnTo>
                  <a:lnTo>
                    <a:pt x="0" y="945367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1795436" cy="983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0792887" y="9093825"/>
            <a:ext cx="10324991" cy="5436511"/>
            <a:chOff x="0" y="0"/>
            <a:chExt cx="1795436" cy="945367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795436" cy="945367"/>
            </a:xfrm>
            <a:custGeom>
              <a:avLst/>
              <a:gdLst/>
              <a:ahLst/>
              <a:cxnLst/>
              <a:rect r="r" b="b" t="t" l="l"/>
              <a:pathLst>
                <a:path h="945367" w="1795436">
                  <a:moveTo>
                    <a:pt x="0" y="0"/>
                  </a:moveTo>
                  <a:lnTo>
                    <a:pt x="1795436" y="0"/>
                  </a:lnTo>
                  <a:lnTo>
                    <a:pt x="1795436" y="945367"/>
                  </a:lnTo>
                  <a:lnTo>
                    <a:pt x="0" y="945367"/>
                  </a:ln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795436" cy="983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385948" y="1292018"/>
            <a:ext cx="3812025" cy="489912"/>
            <a:chOff x="0" y="0"/>
            <a:chExt cx="662882" cy="8519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STRATEGIC NARRATIVE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3522605" y="9427200"/>
            <a:ext cx="3812025" cy="489912"/>
            <a:chOff x="0" y="0"/>
            <a:chExt cx="662882" cy="8519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COMMUNICATION TOOLS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4049370" y="9427200"/>
            <a:ext cx="3812025" cy="489912"/>
            <a:chOff x="0" y="0"/>
            <a:chExt cx="662882" cy="85192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FEEDBACK MECHANISMS </a:t>
              </a:r>
            </a:p>
          </p:txBody>
        </p:sp>
      </p:grpSp>
      <p:sp>
        <p:nvSpPr>
          <p:cNvPr name="TextBox 41" id="41"/>
          <p:cNvSpPr txBox="true"/>
          <p:nvPr/>
        </p:nvSpPr>
        <p:spPr>
          <a:xfrm rot="0">
            <a:off x="652704" y="1903851"/>
            <a:ext cx="3278514" cy="1591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Defines the core story explaining strategic intent, choices, and long term value creation.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853840" y="1880295"/>
            <a:ext cx="3278514" cy="1591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Identifies internal audiences targeted to understand, support, and execute the corporate strategy.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9210799" y="1880295"/>
            <a:ext cx="2962402" cy="1591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Identifies external audiences affected by or influenced by the corporate strategy.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3249414" y="1880295"/>
            <a:ext cx="3278514" cy="191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Defines clear, consistent messages tailored to each stakeholder group and communication objective.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7456089" y="1880295"/>
            <a:ext cx="3278514" cy="1591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Specifies formal and informal channels used to communicate strategy effectively across audiences.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194211" y="10098088"/>
            <a:ext cx="8468814" cy="619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Identifies applications and systems used to support and reinforce strategic communication.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1720975" y="10098088"/>
            <a:ext cx="8468814" cy="619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1854" spc="37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Defines how feedback is gathered to assess understanding, alignment, engagement and improvement.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4832604" y="136358"/>
            <a:ext cx="11718792" cy="62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53"/>
              </a:lnSpc>
              <a:spcBef>
                <a:spcPct val="0"/>
              </a:spcBef>
            </a:pPr>
            <a:r>
              <a:rPr lang="en-US" sz="3680" spc="73">
                <a:solidFill>
                  <a:srgbClr val="272727"/>
                </a:solidFill>
                <a:latin typeface="IBM Plex Mono"/>
                <a:ea typeface="IBM Plex Mono"/>
                <a:cs typeface="IBM Plex Mono"/>
                <a:sym typeface="IBM Plex Mono"/>
              </a:rPr>
              <a:t> STRATEGY COMMUNICATION CANVAS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-33096" y="14768461"/>
            <a:ext cx="1929540" cy="288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8"/>
              </a:lnSpc>
            </a:pPr>
            <a:r>
              <a:rPr lang="en-US" b="true" sz="3516" spc="-246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3516" spc="-246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4589316" y="1267044"/>
            <a:ext cx="3812025" cy="489912"/>
            <a:chOff x="0" y="0"/>
            <a:chExt cx="662882" cy="85192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662882" cy="85192"/>
            </a:xfrm>
            <a:custGeom>
              <a:avLst/>
              <a:gdLst/>
              <a:ahLst/>
              <a:cxnLst/>
              <a:rect r="r" b="b" t="t" l="l"/>
              <a:pathLst>
                <a:path h="85192" w="662882">
                  <a:moveTo>
                    <a:pt x="0" y="0"/>
                  </a:moveTo>
                  <a:lnTo>
                    <a:pt x="662882" y="0"/>
                  </a:lnTo>
                  <a:lnTo>
                    <a:pt x="662882" y="85192"/>
                  </a:lnTo>
                  <a:lnTo>
                    <a:pt x="0" y="851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38100"/>
              <a:ext cx="662882" cy="123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 spc="40">
                  <a:solidFill>
                    <a:srgbClr val="000000"/>
                  </a:solidFill>
                  <a:latin typeface="IBM Plex Mono"/>
                  <a:ea typeface="IBM Plex Mono"/>
                  <a:cs typeface="IBM Plex Mono"/>
                  <a:sym typeface="IBM Plex Mono"/>
                </a:rPr>
                <a:t>INTERNAL STAKEHOLDERS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DAG_oYz-5XY</dc:identifier>
  <dcterms:modified xsi:type="dcterms:W3CDTF">2011-08-01T06:04:30Z</dcterms:modified>
  <cp:revision>1</cp:revision>
  <dc:title>Strategy Communication Canvas</dc:title>
</cp:coreProperties>
</file>