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15113000"/>
  <p:notesSz cx="6858000" cy="9144000"/>
  <p:embeddedFontLst>
    <p:embeddedFont>
      <p:font typeface="IBM Plex Mono" charset="1" panose="020B0509050203000203"/>
      <p:regular r:id="rId7"/>
    </p:embeddedFont>
    <p:embeddedFont>
      <p:font typeface="Neue Montreal Bold" charset="1" panose="00000400000000000000"/>
      <p:regular r:id="rId8"/>
    </p:embeddedFont>
    <p:embeddedFont>
      <p:font typeface="Neue Montreal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6122" y="961744"/>
            <a:ext cx="4937662" cy="7932056"/>
            <a:chOff x="0" y="0"/>
            <a:chExt cx="858621" cy="13793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8621" cy="1379323"/>
            </a:xfrm>
            <a:custGeom>
              <a:avLst/>
              <a:gdLst/>
              <a:ahLst/>
              <a:cxnLst/>
              <a:rect r="r" b="b" t="t" l="l"/>
              <a:pathLst>
                <a:path h="1379323" w="858621">
                  <a:moveTo>
                    <a:pt x="0" y="0"/>
                  </a:moveTo>
                  <a:lnTo>
                    <a:pt x="858621" y="0"/>
                  </a:lnTo>
                  <a:lnTo>
                    <a:pt x="858621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58621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6122" y="9093825"/>
            <a:ext cx="10324991" cy="5436511"/>
            <a:chOff x="0" y="0"/>
            <a:chExt cx="1795436" cy="9453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792887" y="9093825"/>
            <a:ext cx="10324991" cy="5436511"/>
            <a:chOff x="0" y="0"/>
            <a:chExt cx="1795436" cy="9453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8940" y="1267044"/>
            <a:ext cx="3812025" cy="838200"/>
            <a:chOff x="0" y="0"/>
            <a:chExt cx="662882" cy="1457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ORGANIZATIONAL STRUCTURE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522605" y="9427200"/>
            <a:ext cx="3812025" cy="838200"/>
            <a:chOff x="0" y="0"/>
            <a:chExt cx="662882" cy="14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ORGANIZATIONAL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CULTURE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049370" y="9427200"/>
            <a:ext cx="3812025" cy="838200"/>
            <a:chOff x="0" y="0"/>
            <a:chExt cx="662882" cy="14575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ORGANIZATIONAL KNOWLEDGE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194211" y="10398381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values, behaviors, and mindsets required to embed strategy and drive execution.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720975" y="10398381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how knowledge is captured, shared, and leveraged to improve organizational performance.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832604" y="136358"/>
            <a:ext cx="11718792" cy="62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3"/>
              </a:lnSpc>
              <a:spcBef>
                <a:spcPct val="0"/>
              </a:spcBef>
            </a:pPr>
            <a:r>
              <a:rPr lang="en-US" sz="3680" spc="73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 TARGET OPERATING MODEL CANVAS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-33096" y="14768461"/>
            <a:ext cx="1929540" cy="288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8"/>
              </a:lnSpc>
            </a:pPr>
            <a:r>
              <a:rPr lang="en-US" b="true" sz="3516" spc="-246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3516" spc="-246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5552084" y="959504"/>
            <a:ext cx="4937662" cy="7932056"/>
            <a:chOff x="0" y="0"/>
            <a:chExt cx="858621" cy="137932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58621" cy="1379323"/>
            </a:xfrm>
            <a:custGeom>
              <a:avLst/>
              <a:gdLst/>
              <a:ahLst/>
              <a:cxnLst/>
              <a:rect r="r" b="b" t="t" l="l"/>
              <a:pathLst>
                <a:path h="1379323" w="858621">
                  <a:moveTo>
                    <a:pt x="0" y="0"/>
                  </a:moveTo>
                  <a:lnTo>
                    <a:pt x="858621" y="0"/>
                  </a:lnTo>
                  <a:lnTo>
                    <a:pt x="858621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858621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866150" y="959504"/>
            <a:ext cx="4937662" cy="7932056"/>
            <a:chOff x="0" y="0"/>
            <a:chExt cx="858621" cy="137932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58621" cy="1379323"/>
            </a:xfrm>
            <a:custGeom>
              <a:avLst/>
              <a:gdLst/>
              <a:ahLst/>
              <a:cxnLst/>
              <a:rect r="r" b="b" t="t" l="l"/>
              <a:pathLst>
                <a:path h="1379323" w="858621">
                  <a:moveTo>
                    <a:pt x="0" y="0"/>
                  </a:moveTo>
                  <a:lnTo>
                    <a:pt x="858621" y="0"/>
                  </a:lnTo>
                  <a:lnTo>
                    <a:pt x="858621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858621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6180216" y="961744"/>
            <a:ext cx="4937662" cy="7932056"/>
            <a:chOff x="0" y="0"/>
            <a:chExt cx="858621" cy="137932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58621" cy="1379323"/>
            </a:xfrm>
            <a:custGeom>
              <a:avLst/>
              <a:gdLst/>
              <a:ahLst/>
              <a:cxnLst/>
              <a:rect r="r" b="b" t="t" l="l"/>
              <a:pathLst>
                <a:path h="1379323" w="858621">
                  <a:moveTo>
                    <a:pt x="0" y="0"/>
                  </a:moveTo>
                  <a:lnTo>
                    <a:pt x="858621" y="0"/>
                  </a:lnTo>
                  <a:lnTo>
                    <a:pt x="858621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858621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6114902" y="1267044"/>
            <a:ext cx="3812025" cy="838200"/>
            <a:chOff x="0" y="0"/>
            <a:chExt cx="662882" cy="14575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PROCESSES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1428968" y="1267044"/>
            <a:ext cx="3812025" cy="838200"/>
            <a:chOff x="0" y="0"/>
            <a:chExt cx="662882" cy="14575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TECHNOLOGIES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6782787" y="1267044"/>
            <a:ext cx="3812025" cy="838200"/>
            <a:chOff x="0" y="0"/>
            <a:chExt cx="662882" cy="145756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62882" cy="145756"/>
            </a:xfrm>
            <a:custGeom>
              <a:avLst/>
              <a:gdLst/>
              <a:ahLst/>
              <a:cxnLst/>
              <a:rect r="r" b="b" t="t" l="l"/>
              <a:pathLst>
                <a:path h="145756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145756"/>
                  </a:lnTo>
                  <a:lnTo>
                    <a:pt x="0" y="145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662882" cy="183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INFORMATION FLOW</a:t>
              </a: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194211" y="2325414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roles, governance, decision rights, and accountability to support future operating model.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6381658" y="2325414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end-to-end workflows, standards, and controls enabling consistent, efficient service delivery organization wide.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695724" y="2325414"/>
            <a:ext cx="3278514" cy="223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digital platforms, applications, and infrastructure required to enable target capabilities sustainably.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7013487" y="2325414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how information moves across functions to support decisions, transparency, and performance.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DAG_n4htoQE</dc:identifier>
  <dcterms:modified xsi:type="dcterms:W3CDTF">2011-08-01T06:04:30Z</dcterms:modified>
  <cp:revision>1</cp:revision>
  <dc:title>Target Operating Model Canvas</dc:title>
</cp:coreProperties>
</file>